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08.xml" ContentType="application/vnd.openxmlformats-officedocument.presentationml.notesSlide+xml"/>
  <Override PartName="/ppt/notesSlides/notesSlide89.xml" ContentType="application/vnd.openxmlformats-officedocument.presentationml.notesSlide+xml"/>
  <Override PartName="/ppt/notesSlides/notesSlide139.xml" ContentType="application/vnd.openxmlformats-officedocument.presentationml.notesSlide+xml"/>
  <Override PartName="/ppt/notesSlides/notesSlide85.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_rels/notesSlide115.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60.xml.rels" ContentType="application/vnd.openxmlformats-package.relationships+xml"/>
  <Override PartName="/ppt/notesSlides/_rels/notesSlide11.xml.rels" ContentType="application/vnd.openxmlformats-package.relationships+xml"/>
  <Override PartName="/ppt/notesSlides/_rels/notesSlide148.xml.rels" ContentType="application/vnd.openxmlformats-package.relationships+xml"/>
  <Override PartName="/ppt/notesSlides/_rels/notesSlide19.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22.xml.rels" ContentType="application/vnd.openxmlformats-package.relationships+xml"/>
  <Override PartName="/ppt/notesSlides/_rels/notesSlide73.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77.xml.rels" ContentType="application/vnd.openxmlformats-package.relationships+xml"/>
  <Override PartName="/ppt/notesSlides/_rels/notesSlide81.xml.rels" ContentType="application/vnd.openxmlformats-package.relationships+xml"/>
  <Override PartName="/ppt/notesSlides/_rels/notesSlide143.xml.rels" ContentType="application/vnd.openxmlformats-package.relationships+xml"/>
  <Override PartName="/ppt/notesSlides/_rels/notesSlide139.xml.rels" ContentType="application/vnd.openxmlformats-package.relationships+xml"/>
  <Override PartName="/ppt/notesSlides/_rels/notesSlide3.xml.rels" ContentType="application/vnd.openxmlformats-package.relationships+xml"/>
  <Override PartName="/ppt/notesSlides/_rels/notesSlide21.xml.rels" ContentType="application/vnd.openxmlformats-package.relationships+xml"/>
  <Override PartName="/ppt/notesSlides/_rels/notesSlide35.xml.rels" ContentType="application/vnd.openxmlformats-package.relationships+xml"/>
  <Override PartName="/ppt/notesSlides/_rels/notesSlide28.xml.rels" ContentType="application/vnd.openxmlformats-package.relationships+xml"/>
  <Override PartName="/ppt/notesSlides/_rels/notesSlide151.xml.rels" ContentType="application/vnd.openxmlformats-package.relationships+xml"/>
  <Override PartName="/ppt/notesSlides/_rels/notesSlide152.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108.xml.rels" ContentType="application/vnd.openxmlformats-package.relationships+xml"/>
  <Override PartName="/ppt/notesSlides/_rels/notesSlide43.xml.rels" ContentType="application/vnd.openxmlformats-package.relationships+xml"/>
  <Override PartName="/ppt/notesSlides/_rels/notesSlide74.xml.rels" ContentType="application/vnd.openxmlformats-package.relationships+xml"/>
  <Override PartName="/ppt/notesSlides/_rels/notesSlide89.xml.rels" ContentType="application/vnd.openxmlformats-package.relationships+xml"/>
  <Override PartName="/ppt/notesSlides/_rels/notesSlide83.xml.rels" ContentType="application/vnd.openxmlformats-package.relationships+xml"/>
  <Override PartName="/ppt/notesSlides/_rels/notesSlide112.xml.rels" ContentType="application/vnd.openxmlformats-package.relationships+xml"/>
  <Override PartName="/ppt/notesSlides/_rels/notesSlide50.xml.rels" ContentType="application/vnd.openxmlformats-package.relationships+xml"/>
  <Override PartName="/ppt/notesSlides/_rels/notesSlide7.xml.rels" ContentType="application/vnd.openxmlformats-package.relationships+xml"/>
  <Override PartName="/ppt/notesSlides/_rels/notesSlide85.xml.rels" ContentType="application/vnd.openxmlformats-package.relationships+xml"/>
  <Override PartName="/ppt/notesSlides/_rels/notesSlide95.xml.rels" ContentType="application/vnd.openxmlformats-package.relationships+xml"/>
  <Override PartName="/ppt/notesSlides/_rels/notesSlide121.xml.rels" ContentType="application/vnd.openxmlformats-package.relationships+xml"/>
  <Override PartName="/ppt/notesSlides/_rels/notesSlide33.xml.rels" ContentType="application/vnd.openxmlformats-package.relationships+xml"/>
  <Override PartName="/ppt/notesSlides/_rels/notesSlide64.xml.rels" ContentType="application/vnd.openxmlformats-package.relationships+xml"/>
  <Override PartName="/ppt/notesSlides/_rels/notesSlide42.xml.rels" ContentType="application/vnd.openxmlformats-package.relationships+xml"/>
  <Override PartName="/ppt/notesSlides/_rels/notesSlide8.xml.rels" ContentType="application/vnd.openxmlformats-package.relationships+xml"/>
  <Override PartName="/ppt/notesSlides/_rels/notesSlide114.xml.rels" ContentType="application/vnd.openxmlformats-package.relationships+xml"/>
  <Override PartName="/ppt/notesSlides/_rels/notesSlide6.xml.rels" ContentType="application/vnd.openxmlformats-package.relationships+xml"/>
  <Override PartName="/ppt/notesSlides/_rels/notesSlide111.xml.rels" ContentType="application/vnd.openxmlformats-package.relationships+xml"/>
  <Override PartName="/ppt/notesSlides/_rels/notesSlide57.xml.rels" ContentType="application/vnd.openxmlformats-package.relationships+xml"/>
  <Override PartName="/ppt/notesSlides/_rels/notesSlide119.xml.rels" ContentType="application/vnd.openxmlformats-package.relationships+xml"/>
  <Override PartName="/ppt/notesSlides/_rels/notesSlide45.xml.rels" ContentType="application/vnd.openxmlformats-package.relationships+xml"/>
  <Override PartName="/ppt/notesSlides/_rels/notesSlide29.xml.rels" ContentType="application/vnd.openxmlformats-package.relationships+xml"/>
  <Override PartName="/ppt/notesSlides/_rels/notesSlide79.xml.rels" ContentType="application/vnd.openxmlformats-package.relationships+xml"/>
  <Override PartName="/ppt/notesSlides/_rels/notesSlide30.xml.rels" ContentType="application/vnd.openxmlformats-package.relationships+xml"/>
  <Override PartName="/ppt/notesSlides/_rels/notesSlide150.xml.rels" ContentType="application/vnd.openxmlformats-package.relationships+xml"/>
  <Override PartName="/ppt/notesSlides/_rels/notesSlide49.xml.rels" ContentType="application/vnd.openxmlformats-package.relationships+xml"/>
  <Override PartName="/ppt/notesSlides/_rels/notesSlide53.xml.rels" ContentType="application/vnd.openxmlformats-package.relationships+xml"/>
  <Override PartName="/ppt/notesSlides/_rels/notesSlide18.xml.rels" ContentType="application/vnd.openxmlformats-package.relationships+xml"/>
  <Override PartName="/ppt/notesSlides/_rels/notesSlide86.xml.rels" ContentType="application/vnd.openxmlformats-package.relationships+xml"/>
  <Override PartName="/ppt/notesSlides/_rels/notesSlide90.xml.rels" ContentType="application/vnd.openxmlformats-package.relationships+xml"/>
  <Override PartName="/ppt/notesSlides/_rels/notesSlide96.xml.rels" ContentType="application/vnd.openxmlformats-package.relationships+xml"/>
  <Override PartName="/ppt/notesSlides/_rels/notesSlide55.xml.rels" ContentType="application/vnd.openxmlformats-package.relationships+xml"/>
  <Override PartName="/ppt/notesSlides/_rels/notesSlide117.xml.rels" ContentType="application/vnd.openxmlformats-package.relationships+xml"/>
  <Override PartName="/ppt/notesSlides/_rels/notesSlide124.xml.rels" ContentType="application/vnd.openxmlformats-package.relationships+xml"/>
  <Override PartName="/ppt/notesSlides/_rels/notesSlide10.xml.rels" ContentType="application/vnd.openxmlformats-package.relationships+xml"/>
  <Override PartName="/ppt/notesSlides/_rels/notesSlide147.xml.rels" ContentType="application/vnd.openxmlformats-package.relationships+xml"/>
  <Override PartName="/ppt/notesSlides/_rels/notesSlide123.xml.rels" ContentType="application/vnd.openxmlformats-package.relationships+xml"/>
  <Override PartName="/ppt/notesSlides/_rels/notesSlide61.xml.rels" ContentType="application/vnd.openxmlformats-package.relationships+xml"/>
  <Override PartName="/ppt/notesSlides/_rels/notesSlide34.xml.rels" ContentType="application/vnd.openxmlformats-package.relationships+xml"/>
  <Override PartName="/ppt/notesSlides/_rels/notesSlide122.xml.rels" ContentType="application/vnd.openxmlformats-package.relationships+xml"/>
  <Override PartName="/ppt/notesSlides/_rels/notesSlide137.xml.rels" ContentType="application/vnd.openxmlformats-package.relationships+xml"/>
  <Override PartName="/ppt/notesSlides/_rels/notesSlide146.xml.rels" ContentType="application/vnd.openxmlformats-package.relationships+xml"/>
  <Override PartName="/ppt/notesSlides/_rels/notesSlide91.xml.rels" ContentType="application/vnd.openxmlformats-package.relationships+xml"/>
  <Override PartName="/ppt/notesSlides/_rels/notesSlide103.xml.rels" ContentType="application/vnd.openxmlformats-package.relationships+xml"/>
  <Override PartName="/ppt/notesSlides/_rels/notesSlide56.xml.rels" ContentType="application/vnd.openxmlformats-package.relationships+xml"/>
  <Override PartName="/ppt/notesSlides/_rels/notesSlide118.xml.rels" ContentType="application/vnd.openxmlformats-package.relationships+xml"/>
  <Override PartName="/ppt/notesSlides/_rels/notesSlide46.xml.rels" ContentType="application/vnd.openxmlformats-package.relationships+xml"/>
  <Override PartName="/ppt/notesSlides/_rels/notesSlide134.xml.rels" ContentType="application/vnd.openxmlformats-package.relationships+xml"/>
  <Override PartName="/ppt/notesSlides/_rels/notesSlide138.xml.rels" ContentType="application/vnd.openxmlformats-package.relationships+xml"/>
  <Override PartName="/ppt/notesSlides/_rels/notesSlide142.xml.rels" ContentType="application/vnd.openxmlformats-package.relationships+xml"/>
  <Override PartName="/ppt/notesSlides/_rels/notesSlide5.xml.rels" ContentType="application/vnd.openxmlformats-package.relationships+xml"/>
  <Override PartName="/ppt/notesSlides/_rels/notesSlide65.xml.rels" ContentType="application/vnd.openxmlformats-package.relationships+xml"/>
  <Override PartName="/ppt/notesSlides/notesSlide64.xml" ContentType="application/vnd.openxmlformats-officedocument.presentationml.notesSlide+xml"/>
  <Override PartName="/ppt/notesSlides/notesSlide114.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3.xml" ContentType="application/vnd.openxmlformats-officedocument.presentationml.notesSlide+xml"/>
  <Override PartName="/ppt/notesSlides/notesSlide50.xml" ContentType="application/vnd.openxmlformats-officedocument.presentationml.notesSlide+xml"/>
  <Override PartName="/ppt/notesSlides/notesSlide61.xml" ContentType="application/vnd.openxmlformats-officedocument.presentationml.notesSlide+xml"/>
  <Override PartName="/ppt/notesSlides/notesSlide111.xml" ContentType="application/vnd.openxmlformats-officedocument.presentationml.notesSlide+xml"/>
  <Override PartName="/ppt/notesSlides/notesSlide49.xml" ContentType="application/vnd.openxmlformats-officedocument.presentationml.notesSlide+xml"/>
  <Override PartName="/ppt/notesSlides/notesSlide122.xml" ContentType="application/vnd.openxmlformats-officedocument.presentationml.notesSlide+xml"/>
  <Override PartName="/ppt/notesSlides/notesSlide95.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3.xml" ContentType="application/vnd.openxmlformats-officedocument.presentationml.notesSlide+xml"/>
  <Override PartName="/ppt/notesSlides/notesSlide18.xml" ContentType="application/vnd.openxmlformats-officedocument.presentationml.notesSlide+xml"/>
  <Override PartName="/ppt/notesSlides/notesSlide32.xml" ContentType="application/vnd.openxmlformats-officedocument.presentationml.notesSlide+xml"/>
  <Override PartName="/ppt/notesSlides/notesSlide137.xml" ContentType="application/vnd.openxmlformats-officedocument.presentationml.notesSlide+xml"/>
  <Override PartName="/ppt/notesSlides/notesSlide5.xml" ContentType="application/vnd.openxmlformats-officedocument.presentationml.notesSlide+xml"/>
  <Override PartName="/ppt/notesSlides/notesSlide81.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38.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83.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103.xml" ContentType="application/vnd.openxmlformats-officedocument.presentationml.notesSlide+xml"/>
  <Override PartName="/ppt/notesSlides/notesSlide86.xml" ContentType="application/vnd.openxmlformats-officedocument.presentationml.notesSlide+xml"/>
  <Override PartName="/ppt/notesSlides/notesSlide41.xml" ContentType="application/vnd.openxmlformats-officedocument.presentationml.notesSlide+xml"/>
  <Override PartName="/ppt/notesSlides/notesSlide90.xml" ContentType="application/vnd.openxmlformats-officedocument.presentationml.notesSlide+xml"/>
  <Override PartName="/ppt/notesSlides/notesSlide42.xml" ContentType="application/vnd.openxmlformats-officedocument.presentationml.notesSlide+xml"/>
  <Override PartName="/ppt/notesSlides/notesSlide147.xml" ContentType="application/vnd.openxmlformats-officedocument.presentationml.notesSlide+xml"/>
  <Override PartName="/ppt/notesSlides/notesSlide91.xml" ContentType="application/vnd.openxmlformats-officedocument.presentationml.notesSlide+xml"/>
  <Override PartName="/ppt/notesSlides/notesSlide117.xml" ContentType="application/vnd.openxmlformats-officedocument.presentationml.notesSlide+xml"/>
  <Override PartName="/ppt/notesSlides/notesSlide152.xml" ContentType="application/vnd.openxmlformats-officedocument.presentationml.notesSlide+xml"/>
  <Override PartName="/ppt/notesSlides/notesSlide151.xml" ContentType="application/vnd.openxmlformats-officedocument.presentationml.notesSlide+xml"/>
  <Override PartName="/ppt/notesSlides/notesSlide150.xml" ContentType="application/vnd.openxmlformats-officedocument.presentationml.notesSlide+xml"/>
  <Override PartName="/ppt/notesSlides/notesSlide148.xml" ContentType="application/vnd.openxmlformats-officedocument.presentationml.notesSlide+xml"/>
  <Override PartName="/ppt/notesSlides/notesSlide112.xml" ContentType="application/vnd.openxmlformats-officedocument.presentationml.notesSlide+xml"/>
  <Override PartName="/ppt/notesSlides/notesSlide143.xml" ContentType="application/vnd.openxmlformats-officedocument.presentationml.notesSlide+xml"/>
  <Override PartName="/ppt/notesSlides/notesSlide142.xml" ContentType="application/vnd.openxmlformats-officedocument.presentationml.notesSlide+xml"/>
  <Override PartName="/ppt/notesSlides/notesSlide134.xml" ContentType="application/vnd.openxmlformats-officedocument.presentationml.notesSlide+xml"/>
  <Override PartName="/ppt/notesSlides/notesSlide119.xml" ContentType="application/vnd.openxmlformats-officedocument.presentationml.notesSlide+xml"/>
  <Override PartName="/ppt/notesSlides/notesSlide14.xml" ContentType="application/vnd.openxmlformats-officedocument.presentationml.notesSlide+xml"/>
  <Override PartName="/ppt/notesSlides/notesSlide121.xml" ContentType="application/vnd.openxmlformats-officedocument.presentationml.notesSlide+xml"/>
  <Override PartName="/ppt/notesSlides/notesSlide118.xml" ContentType="application/vnd.openxmlformats-officedocument.presentationml.notesSlide+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78.xml" ContentType="application/vnd.openxmlformats-officedocument.presentationml.notesSlide+xml"/>
  <Override PartName="/ppt/notesSlides/notesSlide30.xml" ContentType="application/vnd.openxmlformats-officedocument.presentationml.notesSlide+xml"/>
  <Override PartName="/ppt/notesSlides/notesSlide3.xml" ContentType="application/vnd.openxmlformats-officedocument.presentationml.notesSlide+xml"/>
  <Override PartName="/ppt/notesSlides/notesSlide28.xml" ContentType="application/vnd.openxmlformats-officedocument.presentationml.notesSlide+xml"/>
  <Override PartName="/ppt/notesSlides/notesSlide77.xml" ContentType="application/vnd.openxmlformats-officedocument.presentationml.notesSlide+xml"/>
  <Override PartName="/ppt/notesSlides/notesSlide25.xml" ContentType="application/vnd.openxmlformats-officedocument.presentationml.notesSlide+xml"/>
  <Override PartName="/ppt/notesSlides/notesSlide74.xml" ContentType="application/vnd.openxmlformats-officedocument.presentationml.notesSlide+xml"/>
  <Override PartName="/ppt/notesSlides/notesSlide124.xml" ContentType="application/vnd.openxmlformats-officedocument.presentationml.notesSlide+xml"/>
  <Override PartName="/ppt/notesSlides/notesSlide24.xml" ContentType="application/vnd.openxmlformats-officedocument.presentationml.notesSlide+xml"/>
  <Override PartName="/ppt/notesSlides/notesSlide73.xml" ContentType="application/vnd.openxmlformats-officedocument.presentationml.notesSlide+xml"/>
  <Override PartName="/ppt/notesSlides/notesSlide123.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1.xml" ContentType="application/vnd.openxmlformats-officedocument.presentationml.notesSlide+xml"/>
  <Override PartName="/ppt/notesSlides/notesSlide146.xml" ContentType="application/vnd.openxmlformats-officedocument.presentationml.notesSlide+xml"/>
  <Override PartName="/ppt/notesSlides/notesSlide96.xml" ContentType="application/vnd.openxmlformats-officedocument.presentationml.notesSlide+xml"/>
  <Override PartName="/ppt/notesSlides/notesSlide16.xml" ContentType="application/vnd.openxmlformats-officedocument.presentationml.notesSlide+xml"/>
  <Override PartName="/ppt/notesSlides/notesSlide115.xml" ContentType="application/vnd.openxmlformats-officedocument.presentationml.notesSlide+xml"/>
  <Override PartName="/ppt/notesSlides/notesSlide65.xml" ContentType="application/vnd.openxmlformats-officedocument.presentationml.notesSlide+xml"/>
  <Override PartName="/ppt/notesSlides/notesSlide17.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94.png" ContentType="image/png"/>
  <Override PartName="/ppt/media/image125.png" ContentType="image/png"/>
  <Override PartName="/ppt/media/image193.png" ContentType="image/png"/>
  <Override PartName="/ppt/media/image124.png" ContentType="image/png"/>
  <Override PartName="/ppt/media/image192.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21.png" ContentType="image/png"/>
  <Override PartName="/ppt/media/image116.png" ContentType="image/png"/>
  <Override PartName="/ppt/media/image184.png" ContentType="image/png"/>
  <Override PartName="/ppt/media/image115.png" ContentType="image/png"/>
  <Override PartName="/ppt/media/image114.png" ContentType="image/png"/>
  <Override PartName="/ppt/media/image182.png" ContentType="image/png"/>
  <Override PartName="/ppt/media/image113.png" ContentType="image/png"/>
  <Override PartName="/ppt/media/image145.jpeg" ContentType="image/jpeg"/>
  <Override PartName="/ppt/media/image181.png" ContentType="image/png"/>
  <Override PartName="/ppt/media/image112.png" ContentType="image/png"/>
  <Override PartName="/ppt/media/image180.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55.jpeg" ContentType="image/jpe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111.png" ContentType="image/png"/>
  <Override PartName="/ppt/media/image86.jpeg" ContentType="image/jpeg"/>
  <Override PartName="/ppt/media/image233.png" ContentType="image/png"/>
  <Override PartName="/ppt/media/image101.png" ContentType="image/png"/>
  <Override PartName="/ppt/media/image85.jpeg" ContentType="image/jpeg"/>
  <Override PartName="/ppt/media/image223.png" ContentType="image/png"/>
  <Override PartName="/ppt/media/image84.jpeg" ContentType="image/jpeg"/>
  <Override PartName="/ppt/media/image213.png" ContentType="image/png"/>
  <Override PartName="/ppt/media/image79.png" ContentType="image/png"/>
  <Override PartName="/ppt/media/image78.png" ContentType="image/png"/>
  <Override PartName="/ppt/media/image77.png" ContentType="image/png"/>
  <Override PartName="/ppt/media/image76.png" ContentType="image/png"/>
  <Override PartName="/ppt/media/image74.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222.jpeg" ContentType="image/jpe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23.png" ContentType="image/png"/>
  <Override PartName="/ppt/media/image91.png" ContentType="image/png"/>
  <Override PartName="/ppt/media/image119.png" ContentType="image/png"/>
  <Override PartName="/ppt/media/image187.png" ContentType="image/png"/>
  <Override PartName="/ppt/media/image22.png" ContentType="image/png"/>
  <Override PartName="/ppt/media/image90.png" ContentType="image/png"/>
  <Override PartName="/ppt/media/image110.png" ContentType="image/png"/>
  <Override PartName="/ppt/media/image59.png" ContentType="image/png"/>
  <Override PartName="/ppt/media/image118.png" ContentType="image/png"/>
  <Override PartName="/ppt/media/image186.png" ContentType="image/png"/>
  <Override PartName="/ppt/media/image21.png" ContentType="image/png"/>
  <Override PartName="/ppt/media/image117.png" ContentType="image/png"/>
  <Override PartName="/ppt/media/image185.png" ContentType="image/png"/>
  <Override PartName="/ppt/media/image20.png" ContentType="image/png"/>
  <Override PartName="/ppt/media/image57.png" ContentType="image/png"/>
  <Override PartName="/ppt/media/image24.png" ContentType="image/png"/>
  <Override PartName="/ppt/media/image92.png" ContentType="image/png"/>
  <Override PartName="/ppt/media/image31.png" ContentType="image/png"/>
  <Override PartName="/ppt/media/image9.png" ContentType="image/png"/>
  <Override PartName="/ppt/media/image25.png" ContentType="image/png"/>
  <Override PartName="/ppt/media/image93.png" ContentType="image/png"/>
  <Override PartName="/ppt/media/image14.png" ContentType="image/png"/>
  <Override PartName="/ppt/media/image82.png" ContentType="image/png"/>
  <Override PartName="/ppt/media/image2.png" ContentType="image/png"/>
  <Override PartName="/ppt/media/image154.png" ContentType="image/png"/>
  <Override PartName="/ppt/media/image32.png" ContentType="image/png"/>
  <Override PartName="/ppt/media/image26.png" ContentType="image/png"/>
  <Override PartName="/ppt/media/image94.png" ContentType="image/png"/>
  <Override PartName="/ppt/media/image80.png" ContentType="image/png"/>
  <Override PartName="/ppt/media/image12.png" ContentType="image/png"/>
  <Override PartName="/ppt/media/image15.png" ContentType="image/png"/>
  <Override PartName="/ppt/media/image83.png" ContentType="image/png"/>
  <Override PartName="/ppt/media/image3.png" ContentType="image/png"/>
  <Override PartName="/ppt/media/image155.png" ContentType="image/png"/>
  <Override PartName="/ppt/media/image81.png" ContentType="image/png"/>
  <Override PartName="/ppt/media/image13.png" ContentType="image/png"/>
  <Override PartName="/ppt/media/image16.png" ContentType="image/png"/>
  <Override PartName="/ppt/media/image4.png" ContentType="image/png"/>
  <Override PartName="/ppt/media/image156.png" ContentType="image/png"/>
  <Override PartName="/ppt/media/image34.png" ContentType="image/png"/>
  <Override PartName="/ppt/media/image17.png" ContentType="image/png"/>
  <Override PartName="/ppt/media/image144.png" ContentType="image/png"/>
  <Override PartName="/ppt/media/image146.png" ContentType="image/png"/>
  <Override PartName="/ppt/media/image147.png" ContentType="image/png"/>
  <Override PartName="/ppt/media/image50.png" ContentType="image/png"/>
  <Override PartName="/ppt/media/image148.png" ContentType="image/png"/>
  <Override PartName="/ppt/media/image51.png" ContentType="image/png"/>
  <Override PartName="/ppt/media/image149.png" ContentType="image/png"/>
  <Override PartName="/ppt/media/image52.png" ContentType="image/png"/>
  <Override PartName="/ppt/media/image160.png" ContentType="image/png"/>
  <Override PartName="/ppt/media/image165.png" ContentType="image/png"/>
  <Override PartName="/ppt/media/image167.png" ContentType="image/png"/>
  <Override PartName="/ppt/media/image168.png" ContentType="image/png"/>
  <Override PartName="/ppt/media/image169.png" ContentType="image/png"/>
  <Override PartName="/ppt/media/image170.png" ContentType="image/png"/>
  <Override PartName="/ppt/media/image141.jpeg" ContentType="image/jpeg"/>
  <Override PartName="/ppt/media/image178.png" ContentType="image/png"/>
  <Override PartName="/ppt/media/image179.png" ContentType="image/png"/>
  <Override PartName="/ppt/media/image5.png" ContentType="image/png"/>
  <Override PartName="/ppt/media/image202.png" ContentType="image/png"/>
  <Override PartName="/ppt/media/image46.png" ContentType="image/png"/>
  <Override PartName="/ppt/media/image150.png" ContentType="image/png"/>
  <Override PartName="/ppt/media/image203.png" ContentType="image/png"/>
  <Override PartName="/ppt/media/image47.png" ContentType="image/png"/>
  <Override PartName="/ppt/media/image227.png" ContentType="image/png"/>
  <Override PartName="/ppt/media/image229.png" ContentType="image/png"/>
  <Override PartName="/ppt/media/image231.png" ContentType="image/png"/>
  <Override PartName="/ppt/media/image230.png" ContentType="image/png"/>
  <Override PartName="/ppt/media/image232.png" ContentType="image/png"/>
  <Override PartName="/ppt/media/image234.png" ContentType="image/png"/>
  <Override PartName="/ppt/media/image235.png" ContentType="image/png"/>
  <Override PartName="/ppt/media/image130.png" ContentType="image/png"/>
  <Override PartName="/ppt/media/image224.png" ContentType="image/png"/>
  <Override PartName="/ppt/media/image236.png" ContentType="image/png"/>
  <Override PartName="/ppt/media/image131.png" ContentType="image/png"/>
  <Override PartName="/ppt/media/image225.png" ContentType="image/png"/>
  <Override PartName="/ppt/media/image200.png" ContentType="image/png"/>
  <Override PartName="/ppt/media/image44.png" ContentType="image/png"/>
  <Override PartName="/ppt/media/image237.png" ContentType="image/png"/>
  <Override PartName="/ppt/media/image132.png" ContentType="image/png"/>
  <Override PartName="/ppt/media/image226.png" ContentType="image/png"/>
  <Override PartName="/ppt/media/image201.png" ContentType="image/png"/>
  <Override PartName="/ppt/media/image45.png" ContentType="image/png"/>
  <Override PartName="/ppt/media/image238.png" ContentType="image/png"/>
  <Override PartName="/ppt/media/image133.png" ContentType="image/png"/>
  <Override PartName="/ppt/media/image221.png" ContentType="image/png"/>
  <Override PartName="/ppt/media/image166.png" ContentType="image/png"/>
  <Override PartName="/ppt/media/image219.png" ContentType="image/png"/>
  <Override PartName="/ppt/media/image220.png" ContentType="image/png"/>
  <Override PartName="/ppt/media/image164.png" ContentType="image/png"/>
  <Override PartName="/ppt/media/image183.jpeg" ContentType="image/jpeg"/>
  <Override PartName="/ppt/media/image134.png" ContentType="image/png"/>
  <Override PartName="/ppt/media/image217.png" ContentType="image/png"/>
  <Override PartName="/ppt/media/image163.png" ContentType="image/png"/>
  <Override PartName="/ppt/media/image216.png" ContentType="image/png"/>
  <Override PartName="/ppt/media/image162.png" ContentType="image/png"/>
  <Override PartName="/ppt/media/image199.png" ContentType="image/png"/>
  <Override PartName="/ppt/media/image37.png" ContentType="image/png"/>
  <Override PartName="/ppt/media/image215.png" ContentType="image/png"/>
  <Override PartName="/ppt/media/image161.png" ContentType="image/png"/>
  <Override PartName="/ppt/media/image198.png" ContentType="image/png"/>
  <Override PartName="/ppt/media/image36.png" ContentType="image/png"/>
  <Override PartName="/ppt/media/image214.png" ContentType="image/png"/>
  <Override PartName="/ppt/media/image212.png" ContentType="image/png"/>
  <Override PartName="/ppt/media/image56.png" ContentType="image/png"/>
  <Override PartName="/ppt/media/image211.png" ContentType="image/png"/>
  <Override PartName="/ppt/media/image209.png" ContentType="image/png"/>
  <Override PartName="/ppt/media/image210.png" ContentType="image/png"/>
  <Override PartName="/ppt/media/image208.png" ContentType="image/png"/>
  <Override PartName="/ppt/media/image207.png" ContentType="image/png"/>
  <Override PartName="/ppt/media/image206.png" ContentType="image/png"/>
  <Override PartName="/ppt/media/image152.png" ContentType="image/png"/>
  <Override PartName="/ppt/media/image189.png" ContentType="image/png"/>
  <Override PartName="/ppt/media/image205.png" ContentType="image/png"/>
  <Override PartName="/ppt/media/image49.png" ContentType="image/png"/>
  <Override PartName="/ppt/media/image100.png" ContentType="image/png"/>
  <Override PartName="/ppt/media/image151.png" ContentType="image/png"/>
  <Override PartName="/ppt/media/image188.png" ContentType="image/png"/>
  <Override PartName="/ppt/media/image204.png" ContentType="image/png"/>
  <Override PartName="/ppt/media/image48.png" ContentType="image/png"/>
  <Override PartName="/ppt/media/image143.png" ContentType="image/png"/>
  <Override PartName="/ppt/media/image142.png" ContentType="image/png"/>
  <Override PartName="/ppt/media/image140.png" ContentType="image/png"/>
  <Override PartName="/ppt/media/image139.png" ContentType="image/png"/>
  <Override PartName="/ppt/media/image42.png" ContentType="image/png"/>
  <Override PartName="/ppt/media/image138.png" ContentType="image/png"/>
  <Override PartName="/ppt/media/image41.png" ContentType="image/png"/>
  <Override PartName="/ppt/media/image137.png" ContentType="image/png"/>
  <Override PartName="/ppt/media/image40.png" ContentType="image/png"/>
  <Override PartName="/ppt/media/image136.png" ContentType="image/png"/>
  <Override PartName="/ppt/media/image135.png" ContentType="image/png"/>
  <Override PartName="/ppt/media/image75.jpeg" ContentType="image/jpeg"/>
  <Override PartName="/ppt/media/image35.png" ContentType="image/png"/>
  <Override PartName="/ppt/media/image197.png" ContentType="image/png"/>
  <Override PartName="/ppt/media/image129.png" ContentType="image/png"/>
  <Override PartName="/ppt/media/image196.png" ContentType="image/png"/>
  <Override PartName="/ppt/media/image128.png" ContentType="image/png"/>
  <Override PartName="/ppt/media/image228.jpeg" ContentType="image/jpeg"/>
  <Override PartName="/ppt/media/image58.jpeg" ContentType="image/jpeg"/>
  <Override PartName="/ppt/media/image73.png" ContentType="image/png"/>
  <Override PartName="/ppt/media/image53.png" ContentType="image/png"/>
  <Override PartName="/ppt/media/image43.png" ContentType="image/png"/>
  <Override PartName="/ppt/media/image157.jpeg" ContentType="image/jpeg"/>
  <Override PartName="/ppt/media/image33.png" ContentType="image/png"/>
  <Override PartName="/ppt/media/image195.png" ContentType="image/png"/>
  <Override PartName="/ppt/media/image127.png" ContentType="image/png"/>
  <Override PartName="/ppt/media/image39.png" ContentType="image/png"/>
  <Override PartName="/ppt/media/image153.png" ContentType="image/png"/>
  <Override PartName="/ppt/media/image1.png" ContentType="image/png"/>
  <Override PartName="/ppt/media/image38.png" ContentType="image/png"/>
  <Override PartName="/ppt/media/image30.png" ContentType="image/png"/>
  <Override PartName="/ppt/media/image8.png" ContentType="image/png"/>
  <Override PartName="/ppt/media/image102.jpeg" ContentType="image/jpeg"/>
  <Override PartName="/ppt/media/image218.png" ContentType="image/png"/>
  <Override PartName="/ppt/media/image177.png" ContentType="image/png"/>
  <Override PartName="/ppt/media/image109.png" ContentType="image/png"/>
  <Override PartName="/ppt/media/image159.png" ContentType="image/png"/>
  <Override PartName="/ppt/media/image7.png" ContentType="image/png"/>
  <Override PartName="/ppt/media/image11.png" ContentType="image/png"/>
  <Override PartName="/ppt/media/image108.png" ContentType="image/png"/>
  <Override PartName="/ppt/media/image176.png" ContentType="image/png"/>
  <Override PartName="/ppt/media/image158.png" ContentType="image/png"/>
  <Override PartName="/ppt/media/image6.png" ContentType="image/png"/>
  <Override PartName="/ppt/media/image54.jpeg" ContentType="image/jpeg"/>
  <Override PartName="/ppt/media/image18.png" ContentType="image/png"/>
  <Override PartName="/ppt/media/image10.png" ContentType="image/png"/>
  <Override PartName="/ppt/media/image175.png" ContentType="image/png"/>
  <Override PartName="/ppt/media/image107.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03.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5.xml.rels" ContentType="application/vnd.openxmlformats-package.relationships+xml"/>
  <Override PartName="/ppt/slides/_rels/slide72.xml.rels" ContentType="application/vnd.openxmlformats-package.relationships+xml"/>
  <Override PartName="/ppt/slides/_rels/slide75.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104.xml.rels" ContentType="application/vnd.openxmlformats-package.relationships+xml"/>
  <Override PartName="/ppt/slides/_rels/slide71.xml.rels" ContentType="application/vnd.openxmlformats-package.relationships+xml"/>
  <Override PartName="/ppt/slides/_rels/slide102.xml.rels" ContentType="application/vnd.openxmlformats-package.relationships+xml"/>
  <Override PartName="/ppt/slides/_rels/slide25.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69.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149.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52.xml.rels" ContentType="application/vnd.openxmlformats-package.relationships+xml"/>
  <Override PartName="/ppt/slides/_rels/slide40.xml.rels" ContentType="application/vnd.openxmlformats-package.relationships+xml"/>
  <Override PartName="/ppt/slides/_rels/slide145.xml.rels" ContentType="application/vnd.openxmlformats-package.relationships+xml"/>
  <Override PartName="/ppt/slides/_rels/slide55.xml.rels" ContentType="application/vnd.openxmlformats-package.relationships+xml"/>
  <Override PartName="/ppt/slides/_rels/slide29.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2.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9.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1.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7.xml.rels" ContentType="application/vnd.openxmlformats-package.relationships+xml"/>
  <Override PartName="/ppt/slides/_rels/slide113.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81.xml.rels" ContentType="application/vnd.openxmlformats-package.relationships+xml"/>
  <Override PartName="/ppt/slides/_rels/slide114.xml.rels" ContentType="application/vnd.openxmlformats-package.relationships+xml"/>
  <Override PartName="/ppt/slides/_rels/slide37.xml.rels" ContentType="application/vnd.openxmlformats-package.relationships+xml"/>
  <Override PartName="/ppt/slides/_rels/slide144.xml.rels" ContentType="application/vnd.openxmlformats-package.relationships+xml"/>
  <Override PartName="/ppt/slides/_rels/slide130.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78.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120.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68.xml.rels" ContentType="application/vnd.openxmlformats-package.relationships+xml"/>
  <Override PartName="/ppt/slides/_rels/slide126.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28.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54.xml" ContentType="application/vnd.openxmlformats-officedocument.presentationml.slide+xml"/>
  <Override PartName="/ppt/slides/slide150.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113.xml" ContentType="application/vnd.openxmlformats-officedocument.presentationml.slide+xml"/>
  <Override PartName="/ppt/slides/slide17.xml" ContentType="application/vnd.openxmlformats-officedocument.presentationml.slide+xml"/>
  <Override PartName="/ppt/slides/slide8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ffffff"/>
                </a:solidFill>
                <a:latin typeface="Corbel"/>
              </a:rPr>
              <a:t>Click to move the slide</a:t>
            </a:r>
            <a:endParaRPr b="0" lang="en-US" sz="1800" spc="-1" strike="noStrike">
              <a:solidFill>
                <a:srgbClr val="ffffff"/>
              </a:solidFill>
              <a:latin typeface="Corbel"/>
            </a:endParaRPr>
          </a:p>
        </p:txBody>
      </p:sp>
      <p:sp>
        <p:nvSpPr>
          <p:cNvPr id="13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EF8ED185-7C7E-42F3-A714-D1AFD67CEB6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bit.ly/quaesita_vocab" TargetMode="External"/><Relationship Id="rId2" Type="http://schemas.openxmlformats.org/officeDocument/2006/relationships/hyperlink" Target="http://bit.ly/quaesita_popwrong" TargetMode="External"/><Relationship Id="rId3" Type="http://schemas.openxmlformats.org/officeDocument/2006/relationships/hyperlink" Target="http://bit.ly/quaesita_savvy" TargetMode="External"/><Relationship Id="rId4" Type="http://schemas.openxmlformats.org/officeDocument/2006/relationships/slide" Target="../slides/slide17.xml"/><Relationship Id="rId5"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hyperlink" Target="https://bit.ly/quaesita_statistics" TargetMode="External"/><Relationship Id="rId2" Type="http://schemas.openxmlformats.org/officeDocument/2006/relationships/slide" Target="../slides/slide41.xml"/><Relationship Id="rId3"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sldImg"/>
          </p:nvPr>
        </p:nvSpPr>
        <p:spPr>
          <a:xfrm>
            <a:off x="685800" y="1143000"/>
            <a:ext cx="5486040" cy="3085920"/>
          </a:xfrm>
          <a:prstGeom prst="rect">
            <a:avLst/>
          </a:prstGeom>
        </p:spPr>
      </p:sp>
      <p:sp>
        <p:nvSpPr>
          <p:cNvPr id="68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https://udacity.zoom.us/j/7991233356</a:t>
            </a:r>
            <a:r>
              <a:rPr b="0" lang="en-US" sz="1200" spc="-1" strike="noStrike">
                <a:solidFill>
                  <a:srgbClr val="000000"/>
                </a:solidFill>
                <a:latin typeface="+mn-lt"/>
                <a:ea typeface="+mn-ea"/>
              </a:rPr>
              <a:t>   </a:t>
            </a:r>
            <a:endParaRPr b="0" lang="en-US" sz="1200" spc="-1" strike="noStrike">
              <a:latin typeface="Arial"/>
            </a:endParaRPr>
          </a:p>
        </p:txBody>
      </p:sp>
      <p:sp>
        <p:nvSpPr>
          <p:cNvPr id="68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EC86787-13E0-4AE5-92CB-6592E26A5CF0}"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685800" y="1143000"/>
            <a:ext cx="5486040" cy="3085920"/>
          </a:xfrm>
          <a:prstGeom prst="rect">
            <a:avLst/>
          </a:prstGeom>
        </p:spPr>
      </p:sp>
      <p:sp>
        <p:nvSpPr>
          <p:cNvPr id="69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Thus no aliens on planet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Is it fair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U could have missed an alien that u didn’t see</a:t>
            </a:r>
            <a:endParaRPr b="0" lang="en-US" sz="2000" spc="-1" strike="noStrike">
              <a:latin typeface="Arial"/>
            </a:endParaRPr>
          </a:p>
        </p:txBody>
      </p:sp>
      <p:sp>
        <p:nvSpPr>
          <p:cNvPr id="69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AA68ECE-397C-4999-B4F3-F162C4CD18D4}"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380880" y="694800"/>
            <a:ext cx="6095520" cy="3428640"/>
          </a:xfrm>
          <a:prstGeom prst="rect">
            <a:avLst/>
          </a:prstGeom>
        </p:spPr>
      </p:sp>
      <p:sp>
        <p:nvSpPr>
          <p:cNvPr id="848" name="PlaceHolder 2"/>
          <p:cNvSpPr>
            <a:spLocks noGrp="1"/>
          </p:cNvSpPr>
          <p:nvPr>
            <p:ph type="body"/>
          </p:nvPr>
        </p:nvSpPr>
        <p:spPr>
          <a:xfrm>
            <a:off x="685800" y="4343400"/>
            <a:ext cx="5486040" cy="4114440"/>
          </a:xfrm>
          <a:prstGeom prst="rect">
            <a:avLst/>
          </a:prstGeom>
        </p:spPr>
        <p:txBody>
          <a:bodyPr lIns="0" rIns="0" tIns="0" bIns="0">
            <a:noAutofit/>
          </a:bodyPr>
          <a:p>
            <a:r>
              <a:rPr b="0" lang="en-US" sz="2000" spc="-1" strike="noStrike">
                <a:latin typeface="Arial"/>
              </a:rPr>
              <a:t> </a:t>
            </a:r>
            <a:r>
              <a:rPr b="0" lang="en-US" sz="2000" spc="-1" strike="noStrike">
                <a:latin typeface="Arial"/>
              </a:rPr>
              <a:t>Center is at 1 for ratios </a:t>
            </a:r>
            <a:endParaRPr b="0" lang="en-US" sz="2000" spc="-1" strike="noStrike">
              <a:latin typeface="Arial"/>
            </a:endParaRPr>
          </a:p>
          <a:p>
            <a:endParaRPr b="0" lang="en-US" sz="2000" spc="-1" strike="noStrike">
              <a:latin typeface="Arial"/>
            </a:endParaRPr>
          </a:p>
          <a:p>
            <a:r>
              <a:rPr b="0" lang="en-US" sz="2000" spc="-1" strike="noStrike">
                <a:latin typeface="Arial"/>
              </a:rPr>
              <a:t>For ratios, 1 means similar </a:t>
            </a:r>
            <a:endParaRPr b="0" lang="en-US" sz="2000" spc="-1" strike="noStrike">
              <a:latin typeface="Arial"/>
            </a:endParaRPr>
          </a:p>
          <a:p>
            <a:endParaRPr b="0" lang="en-US" sz="2000" spc="-1" strike="noStrike">
              <a:latin typeface="Arial"/>
            </a:endParaRPr>
          </a:p>
          <a:p>
            <a:r>
              <a:rPr b="0" lang="en-US" sz="2000" spc="-1" strike="noStrike">
                <a:latin typeface="Arial"/>
              </a:rPr>
              <a:t>Ratios are the relative space while difference is the absolute space and is centered at 0</a:t>
            </a:r>
            <a:endParaRPr b="0" lang="en-US" sz="20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380880" y="694800"/>
            <a:ext cx="6095520" cy="3428640"/>
          </a:xfrm>
          <a:prstGeom prst="rect">
            <a:avLst/>
          </a:prstGeom>
        </p:spPr>
      </p:sp>
      <p:sp>
        <p:nvSpPr>
          <p:cNvPr id="850" name="PlaceHolder 2"/>
          <p:cNvSpPr>
            <a:spLocks noGrp="1"/>
          </p:cNvSpPr>
          <p:nvPr>
            <p:ph type="body"/>
          </p:nvPr>
        </p:nvSpPr>
        <p:spPr>
          <a:xfrm>
            <a:off x="685800" y="4343400"/>
            <a:ext cx="5486040" cy="4114440"/>
          </a:xfrm>
          <a:prstGeom prst="rect">
            <a:avLst/>
          </a:prstGeom>
        </p:spPr>
        <p:txBody>
          <a:bodyPr lIns="0" rIns="0" tIns="0" bIns="0">
            <a:noAutofit/>
          </a:bodyPr>
          <a:p>
            <a:r>
              <a:rPr b="0" lang="en-US" sz="2000" spc="-1" strike="noStrike">
                <a:latin typeface="Arial"/>
              </a:rPr>
              <a:t>U could say instead : </a:t>
            </a:r>
            <a:br/>
            <a:br/>
            <a:r>
              <a:rPr b="0" lang="en-US" sz="2000" spc="-1" strike="noStrike">
                <a:latin typeface="Arial"/>
              </a:rPr>
              <a:t>inconclusive difference </a:t>
            </a:r>
            <a:endParaRPr b="0" lang="en-US" sz="2000" spc="-1" strike="noStrike">
              <a:latin typeface="Arial"/>
            </a:endParaRPr>
          </a:p>
          <a:p>
            <a:endParaRPr b="0" lang="en-US" sz="2000" spc="-1" strike="noStrike">
              <a:latin typeface="Arial"/>
            </a:endParaRPr>
          </a:p>
          <a:p>
            <a:r>
              <a:rPr b="0" lang="en-US" sz="2000" spc="-1" strike="noStrike">
                <a:latin typeface="Arial"/>
              </a:rPr>
              <a:t>Or the estimate for the difference was … with … CI </a:t>
            </a:r>
            <a:endParaRPr b="0" lang="en-US" sz="2000" spc="-1" strike="noStrike">
              <a:latin typeface="Arial"/>
            </a:endParaRPr>
          </a:p>
          <a:p>
            <a:endParaRPr b="0" lang="en-US" sz="2000" spc="-1" strike="noStrike">
              <a:latin typeface="Arial"/>
            </a:endParaRPr>
          </a:p>
          <a:p>
            <a:r>
              <a:rPr b="0" lang="en-US" sz="2000" spc="-1" strike="noStrike">
                <a:latin typeface="Arial"/>
              </a:rPr>
              <a:t>The later reporting gives the reader the chance to analyze the results on his own and judge whether these differences are important or not. </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685800" y="1143000"/>
            <a:ext cx="5486040" cy="3085920"/>
          </a:xfrm>
          <a:prstGeom prst="rect">
            <a:avLst/>
          </a:prstGeom>
        </p:spPr>
      </p:sp>
      <p:sp>
        <p:nvSpPr>
          <p:cNvPr id="70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Legal contract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are only interested in population </a:t>
            </a:r>
            <a:endParaRPr b="0" lang="en-US" sz="2000" spc="-1" strike="noStrike">
              <a:latin typeface="Arial"/>
            </a:endParaRPr>
          </a:p>
          <a:p>
            <a:pPr marL="216000" indent="-216000">
              <a:lnSpc>
                <a:spcPct val="100000"/>
              </a:lnSpc>
            </a:pPr>
            <a:r>
              <a:rPr b="0" lang="en-US" sz="2000" spc="-1" strike="noStrike">
                <a:latin typeface="Arial"/>
              </a:rPr>
              <a:t>Anything related to our sample is boring </a:t>
            </a:r>
            <a:endParaRPr b="0" lang="en-US" sz="2000" spc="-1" strike="noStrike">
              <a:latin typeface="Arial"/>
            </a:endParaRPr>
          </a:p>
        </p:txBody>
      </p:sp>
      <p:sp>
        <p:nvSpPr>
          <p:cNvPr id="70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148BBCD-CB2A-42E8-B9D9-37998AE256B6}"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sldImg"/>
          </p:nvPr>
        </p:nvSpPr>
        <p:spPr>
          <a:xfrm>
            <a:off x="685800" y="1143000"/>
            <a:ext cx="5486040" cy="3085920"/>
          </a:xfrm>
          <a:prstGeom prst="rect">
            <a:avLst/>
          </a:prstGeom>
        </p:spPr>
      </p:sp>
      <p:sp>
        <p:nvSpPr>
          <p:cNvPr id="85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5 felt better </a:t>
            </a:r>
            <a:endParaRPr b="0" lang="en-US" sz="2000" spc="-1" strike="noStrike">
              <a:latin typeface="Arial"/>
            </a:endParaRPr>
          </a:p>
          <a:p>
            <a:pPr marL="216000" indent="-216000">
              <a:lnSpc>
                <a:spcPct val="100000"/>
              </a:lnSpc>
            </a:pPr>
            <a:r>
              <a:rPr b="0" lang="en-US" sz="2000" spc="-1" strike="noStrike">
                <a:latin typeface="Arial"/>
              </a:rPr>
              <a:t>3 worse </a:t>
            </a:r>
            <a:endParaRPr b="0" lang="en-US" sz="2000" spc="-1" strike="noStrike">
              <a:latin typeface="Arial"/>
            </a:endParaRPr>
          </a:p>
          <a:p>
            <a:pPr marL="216000" indent="-216000">
              <a:lnSpc>
                <a:spcPct val="100000"/>
              </a:lnSpc>
            </a:pPr>
            <a:r>
              <a:rPr b="0" lang="en-US" sz="2000" spc="-1" strike="noStrike">
                <a:latin typeface="Arial"/>
              </a:rPr>
              <a:t>Mean = 0.5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Is the drug effective ?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85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C9C6E85-4CAB-4F0F-B711-F9A3A40794AA}"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685800" y="1143000"/>
            <a:ext cx="5486040" cy="308592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Why 0.5 not 0?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Maybe the 5 respondents had adopted a good lifestyle and the other 3 had a worse lifestyle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DF7310D-574F-4D7D-8FAB-FA0D9440A7DA}"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sldImg"/>
          </p:nvPr>
        </p:nvSpPr>
        <p:spPr>
          <a:xfrm>
            <a:off x="685800" y="1143000"/>
            <a:ext cx="5486040" cy="3085920"/>
          </a:xfrm>
          <a:prstGeom prst="rect">
            <a:avLst/>
          </a:prstGeom>
        </p:spPr>
      </p:sp>
      <p:sp>
        <p:nvSpPr>
          <p:cNvPr id="85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5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BDB7EFC-BB32-4050-909C-2C89CA24600F}"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sldImg"/>
          </p:nvPr>
        </p:nvSpPr>
        <p:spPr>
          <a:xfrm>
            <a:off x="685800" y="1143000"/>
            <a:ext cx="5486040" cy="3085920"/>
          </a:xfrm>
          <a:prstGeom prst="rect">
            <a:avLst/>
          </a:prstGeom>
        </p:spPr>
      </p:sp>
      <p:sp>
        <p:nvSpPr>
          <p:cNvPr id="86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Mean close to 0 most of the time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Mean away from 0 rarely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Concluision: Drug is not effective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However, Time money effort availability issues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86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5B88F82-D18F-4E02-9F40-E7CA9C202A4F}"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sldImg"/>
          </p:nvPr>
        </p:nvSpPr>
        <p:spPr>
          <a:xfrm>
            <a:off x="685800" y="1143000"/>
            <a:ext cx="5486040" cy="3085920"/>
          </a:xfrm>
          <a:prstGeom prst="rect">
            <a:avLst/>
          </a:prstGeom>
        </p:spPr>
      </p:sp>
      <p:sp>
        <p:nvSpPr>
          <p:cNvPr id="86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which_test_flowchart.png (6131×2669)</a:t>
            </a:r>
            <a:endParaRPr b="0" lang="en-US" sz="2000" spc="-1" strike="noStrike">
              <a:latin typeface="Arial"/>
            </a:endParaRPr>
          </a:p>
          <a:p>
            <a:pPr marL="216000" indent="-216000">
              <a:lnSpc>
                <a:spcPct val="100000"/>
              </a:lnSpc>
            </a:pPr>
            <a:r>
              <a:rPr b="0" lang="en-US" sz="2000" spc="-1" strike="noStrike">
                <a:latin typeface="Arial"/>
              </a:rPr>
              <a:t>https://onishlab.colostate.edu/wp-content/uploads/2019/07/which_test_flowchart.png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Many tests with relatively high power</a:t>
            </a:r>
            <a:endParaRPr b="0" lang="en-US" sz="2000" spc="-1" strike="noStrike">
              <a:latin typeface="Arial"/>
            </a:endParaRPr>
          </a:p>
        </p:txBody>
      </p:sp>
      <p:sp>
        <p:nvSpPr>
          <p:cNvPr id="86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A611493-DA0C-40E3-AA6F-82FAF68D03ED}"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sldImg"/>
          </p:nvPr>
        </p:nvSpPr>
        <p:spPr>
          <a:xfrm>
            <a:off x="685800" y="1143000"/>
            <a:ext cx="5486040" cy="308592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Look at mean and median for both males and female </a:t>
            </a:r>
            <a:endParaRPr b="0" lang="en-US" sz="2000" spc="-1" strike="noStrike">
              <a:latin typeface="Arial"/>
            </a:endParaRPr>
          </a:p>
          <a:p>
            <a:pPr marL="216000" indent="-216000">
              <a:lnSpc>
                <a:spcPct val="100000"/>
              </a:lnSpc>
            </a:pPr>
            <a:r>
              <a:rPr b="0" lang="en-US" sz="2000" spc="-1" strike="noStrike">
                <a:latin typeface="Arial"/>
              </a:rPr>
              <a:t>Look how females are right skewed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GraphPad Prism 9 Statistics Guide - The Mann-Whitney test doesn't really compare medians</a:t>
            </a:r>
            <a:endParaRPr b="0" lang="en-US" sz="2000" spc="-1" strike="noStrike">
              <a:latin typeface="Arial"/>
            </a:endParaRPr>
          </a:p>
          <a:p>
            <a:pPr marL="216000" indent="-216000">
              <a:lnSpc>
                <a:spcPct val="100000"/>
              </a:lnSpc>
            </a:pPr>
            <a:r>
              <a:rPr b="0" lang="en-US" sz="2000" spc="-1" strike="noStrike">
                <a:latin typeface="Arial"/>
              </a:rPr>
              <a:t>https://www.graphpad.com/guides/prism/latest/statistics/stat_nonparametric_tests_dont_compa.htm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86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F81A201-E424-418B-BAF4-358BD4FB1716}"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sldImg"/>
          </p:nvPr>
        </p:nvSpPr>
        <p:spPr>
          <a:xfrm>
            <a:off x="685800" y="1143000"/>
            <a:ext cx="5486040" cy="3085920"/>
          </a:xfrm>
          <a:prstGeom prst="rect">
            <a:avLst/>
          </a:prstGeom>
        </p:spPr>
      </p:sp>
      <p:sp>
        <p:nvSpPr>
          <p:cNvPr id="87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which_test_flowchart.png (6131×2669)</a:t>
            </a:r>
            <a:endParaRPr b="0" lang="en-US" sz="2000" spc="-1" strike="noStrike">
              <a:latin typeface="Arial"/>
            </a:endParaRPr>
          </a:p>
          <a:p>
            <a:pPr marL="216000" indent="-216000">
              <a:lnSpc>
                <a:spcPct val="100000"/>
              </a:lnSpc>
            </a:pPr>
            <a:r>
              <a:rPr b="0" lang="en-US" sz="2000" spc="-1" strike="noStrike">
                <a:latin typeface="Arial"/>
              </a:rPr>
              <a:t>https://onishlab.colostate.edu/wp-content/uploads/2019/07/which_test_flowchart.png </a:t>
            </a:r>
            <a:endParaRPr b="0" lang="en-US" sz="2000" spc="-1" strike="noStrike">
              <a:latin typeface="Arial"/>
            </a:endParaRPr>
          </a:p>
        </p:txBody>
      </p:sp>
      <p:sp>
        <p:nvSpPr>
          <p:cNvPr id="87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CEF0B6D-75CF-42FB-A4ED-32A2A1849359}"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sldImg"/>
          </p:nvPr>
        </p:nvSpPr>
        <p:spPr>
          <a:xfrm>
            <a:off x="685800" y="1143000"/>
            <a:ext cx="5486040" cy="3085920"/>
          </a:xfrm>
          <a:prstGeom prst="rect">
            <a:avLst/>
          </a:prstGeom>
        </p:spPr>
      </p:sp>
      <p:sp>
        <p:nvSpPr>
          <p:cNvPr id="87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Law of large numbers: the larger the sample size, the closest ur sample statistics to the population parameter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states that </a:t>
            </a:r>
            <a:r>
              <a:rPr b="1" lang="en-US" sz="1200" spc="-1" strike="noStrike">
                <a:solidFill>
                  <a:srgbClr val="000000"/>
                </a:solidFill>
                <a:latin typeface="+mn-lt"/>
                <a:ea typeface="+mn-ea"/>
              </a:rPr>
              <a:t>with a large enough sample size the sampling distribution of the mean will be normally distributed</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actually applies for these well known statistics:</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Sample means (\bar{x}</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Sample proportions (p</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Difference in sample means (\bar{x}_1 - \bar{x}_2</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¯2​)</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Difference in sample proportions (p_1 - p_2</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2​)</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And it applies for additional statistics, </a:t>
            </a:r>
            <a:r>
              <a:rPr b="1" lang="en-US" sz="1200" spc="-1" strike="noStrike">
                <a:solidFill>
                  <a:srgbClr val="000000"/>
                </a:solidFill>
                <a:latin typeface="+mn-lt"/>
                <a:ea typeface="+mn-ea"/>
              </a:rPr>
              <a:t>but it doesn't apply for all statistics!</a:t>
            </a:r>
            <a:r>
              <a:rPr b="0" lang="en-US" sz="1200" spc="-1" strike="noStrike">
                <a:solidFill>
                  <a:srgbClr val="000000"/>
                </a:solidFill>
                <a:latin typeface="+mn-lt"/>
                <a:ea typeface="+mn-ea"/>
              </a:rPr>
              <a:t> . You will see more on this towards the end of this lesson.</a:t>
            </a: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 </a:t>
            </a:r>
            <a:endParaRPr b="0" lang="en-US" sz="2000" spc="-1" strike="noStrike">
              <a:latin typeface="Arial"/>
            </a:endParaRPr>
          </a:p>
        </p:txBody>
      </p:sp>
      <p:sp>
        <p:nvSpPr>
          <p:cNvPr id="87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CEA3277-617D-47C0-A957-B42065B3F6C9}"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sldImg"/>
          </p:nvPr>
        </p:nvSpPr>
        <p:spPr>
          <a:xfrm>
            <a:off x="685800" y="1143000"/>
            <a:ext cx="5486040" cy="3085920"/>
          </a:xfrm>
          <a:prstGeom prst="rect">
            <a:avLst/>
          </a:prstGeom>
        </p:spPr>
      </p:sp>
      <p:sp>
        <p:nvSpPr>
          <p:cNvPr id="876"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solidFill>
                  <a:srgbClr val="000000"/>
                </a:solidFill>
                <a:latin typeface="+mn-lt"/>
                <a:ea typeface="+mn-ea"/>
              </a:rPr>
              <a:t>Sample variances are actually known to follow a different type of mathematical distribution known as a chi-squared distribution. Which is a more right-skewed distribution than a normal.</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7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89A1D74-734B-4BDB-AEA8-F20C9AD2CE6B}"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sldImg"/>
          </p:nvPr>
        </p:nvSpPr>
        <p:spPr>
          <a:xfrm>
            <a:off x="685800" y="1143000"/>
            <a:ext cx="5486040" cy="308592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In the next concepts, you will see that the with large sample sizes the sampling distribution of certain statistics will never become normally distributed. So how do we know which statistics will follow normal distributions, and which will not?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So, you might be wondering already why is 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such a big deal? In our new age of computers, it probably isn't as big of a deal, but more on this coming up soon!</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Instead of relying on CLT, we can use bootstrapping </a:t>
            </a:r>
            <a:endParaRPr b="0" lang="en-US" sz="2000" spc="-1" strike="noStrike">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192F5C6-E9F9-483F-A03A-B0E162A64CDD}"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PlaceHolder 1"/>
          <p:cNvSpPr>
            <a:spLocks noGrp="1"/>
          </p:cNvSpPr>
          <p:nvPr>
            <p:ph type="sldImg"/>
          </p:nvPr>
        </p:nvSpPr>
        <p:spPr>
          <a:xfrm>
            <a:off x="685800" y="1143000"/>
            <a:ext cx="5486040" cy="3085920"/>
          </a:xfrm>
          <a:prstGeom prst="rect">
            <a:avLst/>
          </a:prstGeom>
        </p:spPr>
      </p:sp>
      <p:sp>
        <p:nvSpPr>
          <p:cNvPr id="88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bootstrap - Explaining to laypeople why bootstrapping works - Cross Validated</a:t>
            </a:r>
            <a:endParaRPr b="0" lang="en-US" sz="2000" spc="-1" strike="noStrike">
              <a:latin typeface="Arial"/>
            </a:endParaRPr>
          </a:p>
          <a:p>
            <a:pPr marL="216000" indent="-216000">
              <a:lnSpc>
                <a:spcPct val="100000"/>
              </a:lnSpc>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6000">
              <a:lnSpc>
                <a:spcPct val="100000"/>
              </a:lnSpc>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8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D909B38-0602-477B-9B61-32D50CC9A8C1}"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685800" y="1143000"/>
            <a:ext cx="5486040" cy="3085920"/>
          </a:xfrm>
          <a:prstGeom prst="rect">
            <a:avLst/>
          </a:prstGeom>
        </p:spPr>
      </p:sp>
      <p:sp>
        <p:nvSpPr>
          <p:cNvPr id="70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Analytics can very easily find interesting results as we simply examine the sample only </a:t>
            </a:r>
            <a:endParaRPr b="0" lang="en-US" sz="2000" spc="-1" strike="noStrike">
              <a:latin typeface="Arial"/>
            </a:endParaRPr>
          </a:p>
        </p:txBody>
      </p:sp>
      <p:sp>
        <p:nvSpPr>
          <p:cNvPr id="70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2BE90B2-0404-4FD7-A0D3-1F84D9A05378}"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sldImg"/>
          </p:nvPr>
        </p:nvSpPr>
        <p:spPr>
          <a:xfrm>
            <a:off x="685800" y="1143000"/>
            <a:ext cx="5486040" cy="3085920"/>
          </a:xfrm>
          <a:prstGeom prst="rect">
            <a:avLst/>
          </a:prstGeom>
        </p:spPr>
      </p:sp>
      <p:sp>
        <p:nvSpPr>
          <p:cNvPr id="88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Thus not significant </a:t>
            </a:r>
            <a:endParaRPr b="0" lang="en-US" sz="2000" spc="-1" strike="noStrike">
              <a:latin typeface="Arial"/>
            </a:endParaRPr>
          </a:p>
        </p:txBody>
      </p:sp>
      <p:sp>
        <p:nvSpPr>
          <p:cNvPr id="88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BEC902F-2766-4E6A-9BEC-B480A63C1977}"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sldImg"/>
          </p:nvPr>
        </p:nvSpPr>
        <p:spPr>
          <a:xfrm>
            <a:off x="685800" y="1143000"/>
            <a:ext cx="5486040" cy="3085920"/>
          </a:xfrm>
          <a:prstGeom prst="rect">
            <a:avLst/>
          </a:prstGeom>
        </p:spPr>
      </p:sp>
      <p:sp>
        <p:nvSpPr>
          <p:cNvPr id="88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8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ABFA816-3117-4A2C-93DE-3507BC24ADC7}"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sldImg"/>
          </p:nvPr>
        </p:nvSpPr>
        <p:spPr>
          <a:xfrm>
            <a:off x="685800" y="1143000"/>
            <a:ext cx="5486040" cy="308592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bootstrap - Explaining to laypeople why bootstrapping works - Cross Validated</a:t>
            </a:r>
            <a:endParaRPr b="0" lang="en-US" sz="2000" spc="-1" strike="noStrike">
              <a:latin typeface="Arial"/>
            </a:endParaRPr>
          </a:p>
          <a:p>
            <a:pPr marL="216000" indent="-216000">
              <a:lnSpc>
                <a:spcPct val="100000"/>
              </a:lnSpc>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6000">
              <a:lnSpc>
                <a:spcPct val="100000"/>
              </a:lnSpc>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9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1642DBE-348B-4B1F-B00E-15E5DE6DBC2C}"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sldImg"/>
          </p:nvPr>
        </p:nvSpPr>
        <p:spPr>
          <a:xfrm>
            <a:off x="685800" y="1143000"/>
            <a:ext cx="5486040" cy="3085920"/>
          </a:xfrm>
          <a:prstGeom prst="rect">
            <a:avLst/>
          </a:prstGeom>
        </p:spPr>
      </p:sp>
      <p:sp>
        <p:nvSpPr>
          <p:cNvPr id="89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Tests for testing assumptions </a:t>
            </a:r>
            <a:endParaRPr b="0" lang="en-US" sz="2000" spc="-1" strike="noStrike">
              <a:latin typeface="Arial"/>
            </a:endParaRPr>
          </a:p>
          <a:p>
            <a:pPr marL="216000" indent="-216000">
              <a:lnSpc>
                <a:spcPct val="100000"/>
              </a:lnSpc>
            </a:pPr>
            <a:r>
              <a:rPr b="0" lang="en-US" sz="2000" spc="-1" strike="noStrike">
                <a:latin typeface="Arial"/>
              </a:rPr>
              <a:t>Plots </a:t>
            </a:r>
            <a:endParaRPr b="0" lang="en-US" sz="2000" spc="-1" strike="noStrike">
              <a:latin typeface="Arial"/>
            </a:endParaRPr>
          </a:p>
          <a:p>
            <a:pPr marL="216000" indent="-216000">
              <a:lnSpc>
                <a:spcPct val="100000"/>
              </a:lnSpc>
            </a:pPr>
            <a:r>
              <a:rPr b="0" lang="en-US" sz="2000" spc="-1" strike="noStrike">
                <a:latin typeface="Arial"/>
              </a:rPr>
              <a:t>Contradicting tests</a:t>
            </a:r>
            <a:endParaRPr b="0" lang="en-US" sz="2000" spc="-1" strike="noStrike">
              <a:latin typeface="Arial"/>
            </a:endParaRPr>
          </a:p>
        </p:txBody>
      </p:sp>
      <p:sp>
        <p:nvSpPr>
          <p:cNvPr id="8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FC3A2CD-584B-40EB-9551-45BEA9BA5BCA}"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685800" y="1143000"/>
            <a:ext cx="5486040" cy="3085920"/>
          </a:xfrm>
          <a:prstGeom prst="rect">
            <a:avLst/>
          </a:prstGeom>
        </p:spPr>
      </p:sp>
      <p:sp>
        <p:nvSpPr>
          <p:cNvPr id="70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Medical oncology doctors </a:t>
            </a:r>
            <a:endParaRPr b="0" lang="en-US" sz="2000" spc="-1" strike="noStrike">
              <a:latin typeface="Arial"/>
            </a:endParaRPr>
          </a:p>
          <a:p>
            <a:pPr marL="216000" indent="-216000">
              <a:lnSpc>
                <a:spcPct val="100000"/>
              </a:lnSpc>
            </a:pPr>
            <a:r>
              <a:rPr b="0" lang="en-US" sz="2000" spc="-1" strike="noStrike">
                <a:latin typeface="Arial"/>
              </a:rPr>
              <a:t>Search for a significant p value </a:t>
            </a:r>
            <a:endParaRPr b="0" lang="en-US" sz="2000" spc="-1" strike="noStrike">
              <a:latin typeface="Arial"/>
            </a:endParaRPr>
          </a:p>
        </p:txBody>
      </p:sp>
      <p:sp>
        <p:nvSpPr>
          <p:cNvPr id="70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08CE469-DC5B-4AD1-A17F-41910285481B}"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sldImg"/>
          </p:nvPr>
        </p:nvSpPr>
        <p:spPr>
          <a:xfrm>
            <a:off x="685800" y="1143000"/>
            <a:ext cx="5486040" cy="3085920"/>
          </a:xfrm>
          <a:prstGeom prst="rect">
            <a:avLst/>
          </a:prstGeom>
        </p:spPr>
      </p:sp>
      <p:sp>
        <p:nvSpPr>
          <p:cNvPr id="89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047F664-12AF-4B03-8740-0AEC680F26D4}"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sldImg"/>
          </p:nvPr>
        </p:nvSpPr>
        <p:spPr>
          <a:xfrm>
            <a:off x="685800" y="1143000"/>
            <a:ext cx="5486040" cy="3085920"/>
          </a:xfrm>
          <a:prstGeom prst="rect">
            <a:avLst/>
          </a:prstGeom>
        </p:spPr>
      </p:sp>
      <p:sp>
        <p:nvSpPr>
          <p:cNvPr id="90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Same but covers 99% of the means </a:t>
            </a:r>
            <a:endParaRPr b="0" lang="en-US" sz="2000" spc="-1" strike="noStrike">
              <a:latin typeface="Arial"/>
            </a:endParaRPr>
          </a:p>
        </p:txBody>
      </p:sp>
      <p:sp>
        <p:nvSpPr>
          <p:cNvPr id="9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904CF98-E8B8-4447-B580-A57287BDFDE6}"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PlaceHolder 1"/>
          <p:cNvSpPr>
            <a:spLocks noGrp="1"/>
          </p:cNvSpPr>
          <p:nvPr>
            <p:ph type="sldImg"/>
          </p:nvPr>
        </p:nvSpPr>
        <p:spPr>
          <a:xfrm>
            <a:off x="685800" y="1143000"/>
            <a:ext cx="5486040" cy="308592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B53535F-4870-444E-8F24-357162F37920}"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PlaceHolder 1"/>
          <p:cNvSpPr>
            <a:spLocks noGrp="1"/>
          </p:cNvSpPr>
          <p:nvPr>
            <p:ph type="sldImg"/>
          </p:nvPr>
        </p:nvSpPr>
        <p:spPr>
          <a:xfrm>
            <a:off x="685800" y="1143000"/>
            <a:ext cx="5486040" cy="3085920"/>
          </a:xfrm>
          <a:prstGeom prst="rect">
            <a:avLst/>
          </a:prstGeom>
        </p:spPr>
      </p:sp>
      <p:sp>
        <p:nvSpPr>
          <p:cNvPr id="90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16C53B8-2406-45C2-B9A0-30A473999D30}"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sldImg"/>
          </p:nvPr>
        </p:nvSpPr>
        <p:spPr>
          <a:xfrm>
            <a:off x="685800" y="1143000"/>
            <a:ext cx="5486040" cy="3085920"/>
          </a:xfrm>
          <a:prstGeom prst="rect">
            <a:avLst/>
          </a:prstGeom>
        </p:spPr>
      </p:sp>
      <p:sp>
        <p:nvSpPr>
          <p:cNvPr id="90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bootstrapped · PyPI</a:t>
            </a:r>
            <a:endParaRPr b="0" lang="en-US" sz="2000" spc="-1" strike="noStrike">
              <a:latin typeface="Arial"/>
            </a:endParaRPr>
          </a:p>
          <a:p>
            <a:pPr marL="216000" indent="-216000">
              <a:lnSpc>
                <a:spcPct val="100000"/>
              </a:lnSpc>
            </a:pPr>
            <a:r>
              <a:rPr b="0" lang="en-US" sz="2000" spc="-1" strike="noStrike">
                <a:latin typeface="Arial"/>
              </a:rPr>
              <a:t>https://pypi.org/project/bootstrapped/ </a:t>
            </a:r>
            <a:endParaRPr b="0" lang="en-US" sz="2000" spc="-1" strike="noStrike">
              <a:latin typeface="Arial"/>
            </a:endParaRPr>
          </a:p>
        </p:txBody>
      </p:sp>
      <p:sp>
        <p:nvSpPr>
          <p:cNvPr id="9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75B46DB-7427-4618-8B41-AF9A066CB6C6}"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sldImg"/>
          </p:nvPr>
        </p:nvSpPr>
        <p:spPr>
          <a:xfrm>
            <a:off x="685800" y="1143000"/>
            <a:ext cx="5486040" cy="3085920"/>
          </a:xfrm>
          <a:prstGeom prst="rect">
            <a:avLst/>
          </a:prstGeom>
        </p:spPr>
      </p:sp>
      <p:sp>
        <p:nvSpPr>
          <p:cNvPr id="91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Sampling Distribution of the Sample Proportion, p-hat » Biostatistics » College of Public Health and Health Professions » University of Florida</a:t>
            </a:r>
            <a:endParaRPr b="0" lang="en-US" sz="2000" spc="-1" strike="noStrike">
              <a:latin typeface="Arial"/>
            </a:endParaRPr>
          </a:p>
          <a:p>
            <a:pPr marL="216000" indent="-216000">
              <a:lnSpc>
                <a:spcPct val="100000"/>
              </a:lnSpc>
            </a:pPr>
            <a:r>
              <a:rPr b="0" lang="en-US" sz="2000" spc="-1" strike="noStrike">
                <a:latin typeface="Arial"/>
              </a:rPr>
              <a:t>https://bolt.mph.ufl.edu/6050-6052/module-9/sampling-distribution-of-p-hat/ </a:t>
            </a:r>
            <a:endParaRPr b="0" lang="en-US" sz="2000" spc="-1" strike="noStrike">
              <a:latin typeface="Arial"/>
            </a:endParaRPr>
          </a:p>
        </p:txBody>
      </p:sp>
      <p:sp>
        <p:nvSpPr>
          <p:cNvPr id="9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4270A87-FCFA-4F3D-9FEB-E3FCF606A45C}"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685800" y="1143000"/>
            <a:ext cx="5486040" cy="308592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Jan Vanhove :: Some illustrations of bootstrapping</a:t>
            </a:r>
            <a:endParaRPr b="0" lang="en-US" sz="2000" spc="-1" strike="noStrike">
              <a:latin typeface="Arial"/>
            </a:endParaRPr>
          </a:p>
          <a:p>
            <a:pPr marL="216000" indent="-216000">
              <a:lnSpc>
                <a:spcPct val="100000"/>
              </a:lnSpc>
            </a:pPr>
            <a:r>
              <a:rPr b="0" lang="en-US" sz="2000" spc="-1" strike="noStrike">
                <a:latin typeface="Arial"/>
              </a:rPr>
              <a:t>https://janhove.github.io/teaching/2016/12/20/bootstrapping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9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C66A2D2-1997-48E8-8824-8B4E0F99AD0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sldImg"/>
          </p:nvPr>
        </p:nvSpPr>
        <p:spPr>
          <a:xfrm>
            <a:off x="685800" y="1143000"/>
            <a:ext cx="5486040" cy="3085920"/>
          </a:xfrm>
          <a:prstGeom prst="rect">
            <a:avLst/>
          </a:prstGeom>
        </p:spPr>
      </p:sp>
      <p:sp>
        <p:nvSpPr>
          <p:cNvPr id="91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it-IT" sz="2000" spc="-1" strike="noStrike">
                <a:latin typeface="Arial"/>
              </a:rPr>
              <a:t>Parametric or non-parametric bootstrap</a:t>
            </a:r>
            <a:endParaRPr b="0" lang="en-US" sz="2000" spc="-1" strike="noStrike">
              <a:latin typeface="Arial"/>
            </a:endParaRPr>
          </a:p>
          <a:p>
            <a:pPr marL="216000" indent="-216000">
              <a:lnSpc>
                <a:spcPct val="100000"/>
              </a:lnSpc>
            </a:pPr>
            <a:r>
              <a:rPr b="0" lang="it-IT" sz="2000" spc="-1" strike="noStrike">
                <a:latin typeface="Arial"/>
              </a:rPr>
              <a:t>https://influentialpoints.com/Training/nonparametric-or-parametric_bootstrap.htm</a:t>
            </a:r>
            <a:endParaRPr b="0" lang="en-US" sz="2000" spc="-1" strike="noStrike">
              <a:latin typeface="Arial"/>
            </a:endParaRPr>
          </a:p>
        </p:txBody>
      </p:sp>
      <p:sp>
        <p:nvSpPr>
          <p:cNvPr id="91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C7E01E5-3DC2-4A91-9F5D-8282DB1D568F}"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sldImg"/>
          </p:nvPr>
        </p:nvSpPr>
        <p:spPr>
          <a:xfrm>
            <a:off x="685800" y="1143000"/>
            <a:ext cx="5486040" cy="3085920"/>
          </a:xfrm>
          <a:prstGeom prst="rect">
            <a:avLst/>
          </a:prstGeom>
        </p:spPr>
      </p:sp>
      <p:sp>
        <p:nvSpPr>
          <p:cNvPr id="71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Prof tom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estimate is not the important thing </a:t>
            </a:r>
            <a:endParaRPr b="0" lang="en-US" sz="2000" spc="-1" strike="noStrike">
              <a:latin typeface="Arial"/>
            </a:endParaRPr>
          </a:p>
          <a:p>
            <a:pPr marL="216000" indent="-216000">
              <a:lnSpc>
                <a:spcPct val="100000"/>
              </a:lnSpc>
            </a:pPr>
            <a:r>
              <a:rPr b="0" lang="en-US" sz="2000" spc="-1" strike="noStrike">
                <a:latin typeface="Arial"/>
              </a:rPr>
              <a:t>How confident are u with the estimate </a:t>
            </a:r>
            <a:endParaRPr b="0" lang="en-US" sz="2000" spc="-1" strike="noStrike">
              <a:latin typeface="Arial"/>
            </a:endParaRPr>
          </a:p>
        </p:txBody>
      </p:sp>
      <p:sp>
        <p:nvSpPr>
          <p:cNvPr id="71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A4108D3-8D48-4289-A66A-8CEDC315D541}"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sldImg"/>
          </p:nvPr>
        </p:nvSpPr>
        <p:spPr>
          <a:xfrm>
            <a:off x="685800" y="1143000"/>
            <a:ext cx="5486040" cy="3085920"/>
          </a:xfrm>
          <a:prstGeom prst="rect">
            <a:avLst/>
          </a:prstGeom>
        </p:spPr>
      </p:sp>
      <p:sp>
        <p:nvSpPr>
          <p:cNvPr id="71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Making decisions based on facts (</a:t>
            </a:r>
            <a:r>
              <a:rPr b="1" i="1" lang="en-US" sz="1200" spc="-1" strike="noStrike">
                <a:solidFill>
                  <a:srgbClr val="000000"/>
                </a:solidFill>
                <a:latin typeface="+mn-lt"/>
                <a:ea typeface="+mn-ea"/>
              </a:rPr>
              <a:t>parameters</a:t>
            </a:r>
            <a:r>
              <a:rPr b="0" lang="en-US" sz="1200" spc="-1" strike="noStrike">
                <a:solidFill>
                  <a:srgbClr val="000000"/>
                </a:solidFill>
                <a:latin typeface="+mn-lt"/>
                <a:ea typeface="+mn-ea"/>
              </a:rPr>
              <a:t>) is hard enough as it is, but -curses!- sometimes we don’t even have the facts we need. Instead, what we know (our </a:t>
            </a:r>
            <a:r>
              <a:rPr b="1" i="1" lang="en-US" sz="1200" spc="-1" strike="noStrike" u="sng">
                <a:solidFill>
                  <a:srgbClr val="000000"/>
                </a:solidFill>
                <a:uFillTx/>
                <a:latin typeface="+mn-lt"/>
                <a:ea typeface="+mn-ea"/>
                <a:hlinkClick r:id="rId1"/>
              </a:rPr>
              <a:t>sample</a:t>
            </a:r>
            <a:r>
              <a:rPr b="0" lang="en-US" sz="1200" spc="-1" strike="noStrike">
                <a:solidFill>
                  <a:srgbClr val="000000"/>
                </a:solidFill>
                <a:latin typeface="+mn-lt"/>
                <a:ea typeface="+mn-ea"/>
              </a:rPr>
              <a:t>) is different from what we wish we knew (our </a:t>
            </a:r>
            <a:r>
              <a:rPr b="1" i="1" lang="en-US" sz="1200" spc="-1" strike="noStrike" u="sng">
                <a:solidFill>
                  <a:srgbClr val="000000"/>
                </a:solidFill>
                <a:uFillTx/>
                <a:latin typeface="+mn-lt"/>
                <a:ea typeface="+mn-ea"/>
                <a:hlinkClick r:id="rId2"/>
              </a:rPr>
              <a:t>population</a:t>
            </a:r>
            <a:r>
              <a:rPr b="0" lang="en-US" sz="1200" spc="-1" strike="noStrike">
                <a:solidFill>
                  <a:srgbClr val="000000"/>
                </a:solidFill>
                <a:latin typeface="+mn-lt"/>
                <a:ea typeface="+mn-ea"/>
              </a:rPr>
              <a:t>). That’s what it means to have </a:t>
            </a:r>
            <a:r>
              <a:rPr b="1" i="1" lang="en-US" sz="1200" spc="-1" strike="noStrike" u="sng">
                <a:solidFill>
                  <a:srgbClr val="000000"/>
                </a:solidFill>
                <a:uFillTx/>
                <a:latin typeface="+mn-lt"/>
                <a:ea typeface="+mn-ea"/>
                <a:hlinkClick r:id="rId3"/>
              </a:rPr>
              <a:t>uncertainty</a:t>
            </a:r>
            <a:r>
              <a:rPr b="0" lang="en-US" sz="1200" spc="-1" strike="noStrike">
                <a:solidFill>
                  <a:srgbClr val="000000"/>
                </a:solidFill>
                <a:latin typeface="+mn-lt"/>
                <a:ea typeface="+mn-ea"/>
              </a:rPr>
              <a:t>.</a:t>
            </a:r>
            <a:endParaRPr b="0" lang="en-US" sz="1200" spc="-1" strike="noStrike">
              <a:latin typeface="Arial"/>
            </a:endParaRPr>
          </a:p>
        </p:txBody>
      </p:sp>
      <p:sp>
        <p:nvSpPr>
          <p:cNvPr id="71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118E07B-F613-412E-BB7B-9C55B7F1F167}"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685800" y="1143000"/>
            <a:ext cx="5486040" cy="3085920"/>
          </a:xfrm>
          <a:prstGeom prst="rect">
            <a:avLst/>
          </a:prstGeom>
        </p:spPr>
      </p:sp>
      <p:sp>
        <p:nvSpPr>
          <p:cNvPr id="71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Supposing it’s an alien not anything else</a:t>
            </a:r>
            <a:endParaRPr b="0" lang="en-US" sz="2000" spc="-1" strike="noStrike">
              <a:latin typeface="Arial"/>
            </a:endParaRPr>
          </a:p>
          <a:p>
            <a:pPr marL="216000" indent="-216000">
              <a:lnSpc>
                <a:spcPct val="100000"/>
              </a:lnSpc>
            </a:pPr>
            <a:r>
              <a:rPr b="0" lang="en-US" sz="2000" spc="-1" strike="noStrike">
                <a:latin typeface="Arial"/>
              </a:rPr>
              <a:t>Found an alien</a:t>
            </a:r>
            <a:endParaRPr b="0" lang="en-US" sz="2000" spc="-1" strike="noStrike">
              <a:latin typeface="Arial"/>
            </a:endParaRPr>
          </a:p>
        </p:txBody>
      </p:sp>
      <p:sp>
        <p:nvSpPr>
          <p:cNvPr id="71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7600596-C760-41C3-96A8-70DD10B2B984}"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sldImg"/>
          </p:nvPr>
        </p:nvSpPr>
        <p:spPr>
          <a:xfrm>
            <a:off x="685800" y="1143000"/>
            <a:ext cx="5486040" cy="3085920"/>
          </a:xfrm>
          <a:prstGeom prst="rect">
            <a:avLst/>
          </a:prstGeom>
        </p:spPr>
      </p:sp>
      <p:sp>
        <p:nvSpPr>
          <p:cNvPr id="71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2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A94F4E0-5B6D-438C-A4DC-A29BCF819734}"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sldImg"/>
          </p:nvPr>
        </p:nvSpPr>
        <p:spPr>
          <a:xfrm>
            <a:off x="685800" y="1143000"/>
            <a:ext cx="5486040" cy="3085920"/>
          </a:xfrm>
          <a:prstGeom prst="rect">
            <a:avLst/>
          </a:prstGeom>
        </p:spPr>
      </p:sp>
      <p:sp>
        <p:nvSpPr>
          <p:cNvPr id="72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Tragedy for learning nothing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were not here to learn. We were here to take actions.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have taken a sensible action based on data. We choose the wisely selected default action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72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BFA57EF-4DAE-475D-AF03-17AA6E00A172}"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sldImg"/>
          </p:nvPr>
        </p:nvSpPr>
        <p:spPr>
          <a:xfrm>
            <a:off x="685800" y="1143000"/>
            <a:ext cx="5486040" cy="3085920"/>
          </a:xfrm>
          <a:prstGeom prst="rect">
            <a:avLst/>
          </a:prstGeom>
        </p:spPr>
      </p:sp>
      <p:sp>
        <p:nvSpPr>
          <p:cNvPr id="72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Why do the stats from the beginning ?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could have laid down and choose the dafault button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Because u have actually worked hard, in a fairly manner, attempting to change ur mind if u get enough data.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Thus when u choose the default action now, u choose it wenta dameerak merta7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Ma3 enak 3aref en mmken yekoon kararak ghalat (uncertainty) bs this is the best u can do </a:t>
            </a:r>
            <a:endParaRPr b="0" lang="en-US" sz="2000" spc="-1" strike="noStrike">
              <a:latin typeface="Arial"/>
            </a:endParaRPr>
          </a:p>
          <a:p>
            <a:pPr marL="216000" indent="-216000">
              <a:lnSpc>
                <a:spcPct val="100000"/>
              </a:lnSpc>
            </a:pPr>
            <a:r>
              <a:rPr b="0" lang="en-US" sz="2000" spc="-1" strike="noStrike">
                <a:latin typeface="Arial"/>
              </a:rPr>
              <a:t>And that’s why it is always good to increase sample size </a:t>
            </a:r>
            <a:endParaRPr b="0" lang="en-US" sz="2000" spc="-1" strike="noStrike">
              <a:latin typeface="Arial"/>
            </a:endParaRPr>
          </a:p>
          <a:p>
            <a:pPr marL="216000" indent="-216000">
              <a:lnSpc>
                <a:spcPct val="100000"/>
              </a:lnSpc>
            </a:pPr>
            <a:r>
              <a:rPr b="0" lang="en-US" sz="2000" spc="-1" strike="noStrike">
                <a:latin typeface="Arial"/>
              </a:rPr>
              <a:t>To recude type 1 and type 2 errors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72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3264077-3928-41A6-B0C6-DF1123E08B1D}"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Img"/>
          </p:nvPr>
        </p:nvSpPr>
        <p:spPr>
          <a:xfrm>
            <a:off x="685800" y="1143000"/>
            <a:ext cx="5486040" cy="3085920"/>
          </a:xfrm>
          <a:prstGeom prst="rect">
            <a:avLst/>
          </a:prstGeom>
        </p:spPr>
      </p:sp>
      <p:sp>
        <p:nvSpPr>
          <p:cNvPr id="72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2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50D9270-F179-4022-AAD7-EA815B936DF8}"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sldImg"/>
          </p:nvPr>
        </p:nvSpPr>
        <p:spPr>
          <a:xfrm>
            <a:off x="685800" y="1143000"/>
            <a:ext cx="5486040" cy="3085920"/>
          </a:xfrm>
          <a:prstGeom prst="rect">
            <a:avLst/>
          </a:prstGeom>
        </p:spPr>
      </p:sp>
      <p:sp>
        <p:nvSpPr>
          <p:cNvPr id="73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Is the yelling enough to change ur mind?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lower the p value </a:t>
            </a:r>
            <a:endParaRPr b="0" lang="en-US" sz="2000" spc="-1" strike="noStrike">
              <a:latin typeface="Arial"/>
            </a:endParaRPr>
          </a:p>
          <a:p>
            <a:pPr marL="216000" indent="-216000">
              <a:lnSpc>
                <a:spcPct val="100000"/>
              </a:lnSpc>
            </a:pPr>
            <a:r>
              <a:rPr b="0" lang="en-US" sz="2000" spc="-1" strike="noStrike">
                <a:latin typeface="Arial"/>
              </a:rPr>
              <a:t>The more yelling at me </a:t>
            </a:r>
            <a:endParaRPr b="0" lang="en-US" sz="2000" spc="-1" strike="noStrike">
              <a:latin typeface="Arial"/>
            </a:endParaRPr>
          </a:p>
          <a:p>
            <a:pPr marL="216000" indent="-216000">
              <a:lnSpc>
                <a:spcPct val="100000"/>
              </a:lnSpc>
            </a:pPr>
            <a:r>
              <a:rPr b="0" lang="en-US" sz="2000" spc="-1" strike="noStrike">
                <a:latin typeface="Arial"/>
              </a:rPr>
              <a:t>Leave the default action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How to measure yelling?</a:t>
            </a:r>
            <a:endParaRPr b="0" lang="en-US" sz="2000" spc="-1" strike="noStrike">
              <a:latin typeface="Arial"/>
            </a:endParaRPr>
          </a:p>
          <a:p>
            <a:pPr marL="216000" indent="-216000">
              <a:lnSpc>
                <a:spcPct val="100000"/>
              </a:lnSpc>
            </a:pPr>
            <a:r>
              <a:rPr b="0" lang="en-US" sz="2000" spc="-1" strike="noStrike">
                <a:latin typeface="Arial"/>
              </a:rPr>
              <a:t>Compare to a preset significance level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This level determines how much risk u tolerate to take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If u set it to zero </a:t>
            </a:r>
            <a:endParaRPr b="0" lang="en-US" sz="2000" spc="-1" strike="noStrike">
              <a:latin typeface="Arial"/>
            </a:endParaRPr>
          </a:p>
          <a:p>
            <a:pPr marL="216000" indent="-216000">
              <a:lnSpc>
                <a:spcPct val="100000"/>
              </a:lnSpc>
            </a:pPr>
            <a:r>
              <a:rPr b="0" lang="en-US" sz="2000" spc="-1" strike="noStrike">
                <a:latin typeface="Arial"/>
              </a:rPr>
              <a:t>U refuse to leave the default action </a:t>
            </a:r>
            <a:endParaRPr b="0" lang="en-US" sz="2000" spc="-1" strike="noStrike">
              <a:latin typeface="Arial"/>
            </a:endParaRPr>
          </a:p>
          <a:p>
            <a:pPr marL="216000" indent="-216000">
              <a:lnSpc>
                <a:spcPct val="100000"/>
              </a:lnSpc>
            </a:pPr>
            <a:r>
              <a:rPr b="0" lang="en-US" sz="2000" spc="-1" strike="noStrike">
                <a:latin typeface="Arial"/>
              </a:rPr>
              <a:t>Don’t do statistics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The definition of a p-value is </a:t>
            </a:r>
            <a:r>
              <a:rPr b="1" lang="en-US" sz="1200" spc="-1" strike="noStrike">
                <a:solidFill>
                  <a:srgbClr val="000000"/>
                </a:solidFill>
                <a:latin typeface="+mn-lt"/>
                <a:ea typeface="+mn-ea"/>
              </a:rPr>
              <a:t>the probability of observing your statistic (or one more extreme in favor of the alternative) if the null hypothesis is true</a:t>
            </a:r>
            <a:r>
              <a:rPr b="0" lang="en-US" sz="1200" spc="-1" strike="noStrike">
                <a:solidFill>
                  <a:srgbClr val="000000"/>
                </a:solidFill>
                <a:latin typeface="+mn-lt"/>
                <a:ea typeface="+mn-ea"/>
              </a:rPr>
              <a:t>.</a:t>
            </a:r>
            <a:endParaRPr b="0" lang="en-US" sz="1200" spc="-1" strike="noStrike">
              <a:latin typeface="Arial"/>
            </a:endParaRPr>
          </a:p>
        </p:txBody>
      </p:sp>
      <p:sp>
        <p:nvSpPr>
          <p:cNvPr id="73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0116AB0-D47E-4CE6-ABEB-EC1F630FED1B}"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sldImg"/>
          </p:nvPr>
        </p:nvSpPr>
        <p:spPr>
          <a:xfrm>
            <a:off x="685800" y="1143000"/>
            <a:ext cx="5486040" cy="3085920"/>
          </a:xfrm>
          <a:prstGeom prst="rect">
            <a:avLst/>
          </a:prstGeom>
        </p:spPr>
      </p:sp>
      <p:sp>
        <p:nvSpPr>
          <p:cNvPr id="73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3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A63AA40-5A5B-4759-B1C6-20B6C8BF11F8}"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sldImg"/>
          </p:nvPr>
        </p:nvSpPr>
        <p:spPr>
          <a:xfrm>
            <a:off x="685800" y="1143000"/>
            <a:ext cx="5486040" cy="3085920"/>
          </a:xfrm>
          <a:prstGeom prst="rect">
            <a:avLst/>
          </a:prstGeom>
        </p:spPr>
      </p:sp>
      <p:sp>
        <p:nvSpPr>
          <p:cNvPr id="73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3 hours were not enough</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What about 30 sec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Easy to stick to default action, but results would be misleading </a:t>
            </a:r>
            <a:endParaRPr b="0" lang="en-US" sz="2000" spc="-1" strike="noStrike">
              <a:latin typeface="Arial"/>
            </a:endParaRPr>
          </a:p>
          <a:p>
            <a:pPr marL="216000" indent="-216000">
              <a:lnSpc>
                <a:spcPct val="100000"/>
              </a:lnSpc>
            </a:pPr>
            <a:r>
              <a:rPr b="0" lang="en-US" sz="2000" spc="-1" strike="noStrike">
                <a:latin typeface="Arial"/>
              </a:rPr>
              <a:t>U didn’t do ur hw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more u have the more opportunity u have given urself to change ur mind if that’s the right thing to do </a:t>
            </a:r>
            <a:endParaRPr b="0" lang="en-US" sz="2000" spc="-1" strike="noStrike">
              <a:latin typeface="Arial"/>
            </a:endParaRPr>
          </a:p>
        </p:txBody>
      </p:sp>
      <p:sp>
        <p:nvSpPr>
          <p:cNvPr id="73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24ED86E-4552-4918-B895-7E471E5CB752}"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sldImg"/>
          </p:nvPr>
        </p:nvSpPr>
        <p:spPr>
          <a:xfrm>
            <a:off x="685800" y="1143000"/>
            <a:ext cx="5486040" cy="3085920"/>
          </a:xfrm>
          <a:prstGeom prst="rect">
            <a:avLst/>
          </a:prstGeom>
        </p:spPr>
      </p:sp>
      <p:sp>
        <p:nvSpPr>
          <p:cNvPr id="74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Why not spend 1000000 hours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Balance between money and effort and time and benefit </a:t>
            </a:r>
            <a:endParaRPr b="0" lang="en-US" sz="2000" spc="-1" strike="noStrike">
              <a:latin typeface="Arial"/>
            </a:endParaRPr>
          </a:p>
        </p:txBody>
      </p:sp>
      <p:sp>
        <p:nvSpPr>
          <p:cNvPr id="74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64AA772-1E69-4235-B503-379DF109BC2F}"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sldImg"/>
          </p:nvPr>
        </p:nvSpPr>
        <p:spPr>
          <a:xfrm>
            <a:off x="685800" y="1143000"/>
            <a:ext cx="5486040" cy="3085920"/>
          </a:xfrm>
          <a:prstGeom prst="rect">
            <a:avLst/>
          </a:prstGeom>
        </p:spPr>
      </p:sp>
      <p:sp>
        <p:nvSpPr>
          <p:cNvPr id="68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Most important question in statistics? </a:t>
            </a:r>
            <a:endParaRPr b="0" lang="en-US" sz="2000" spc="-1" strike="noStrike">
              <a:latin typeface="Arial"/>
            </a:endParaRPr>
          </a:p>
        </p:txBody>
      </p:sp>
      <p:sp>
        <p:nvSpPr>
          <p:cNvPr id="68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1A85B57-7754-4BD5-AE26-BF561D1E70B0}"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sldImg"/>
          </p:nvPr>
        </p:nvSpPr>
        <p:spPr>
          <a:xfrm>
            <a:off x="685800" y="1143000"/>
            <a:ext cx="5486040" cy="3085920"/>
          </a:xfrm>
          <a:prstGeom prst="rect">
            <a:avLst/>
          </a:prstGeom>
        </p:spPr>
      </p:sp>
      <p:sp>
        <p:nvSpPr>
          <p:cNvPr id="74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4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0F34433-28F2-44A3-A763-C66319CA4E95}"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sldImg"/>
          </p:nvPr>
        </p:nvSpPr>
        <p:spPr>
          <a:xfrm>
            <a:off x="685800" y="1143000"/>
            <a:ext cx="5486040" cy="3085920"/>
          </a:xfrm>
          <a:prstGeom prst="rect">
            <a:avLst/>
          </a:prstGeom>
        </p:spPr>
      </p:sp>
      <p:sp>
        <p:nvSpPr>
          <p:cNvPr id="74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4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F4D8B53-9005-4B61-BA50-2FBD9FAADB5F}"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685800" y="1143000"/>
            <a:ext cx="5486040" cy="3085920"/>
          </a:xfrm>
          <a:prstGeom prst="rect">
            <a:avLst/>
          </a:prstGeom>
        </p:spPr>
      </p:sp>
      <p:sp>
        <p:nvSpPr>
          <p:cNvPr id="74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5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0CC6159-7EBF-4217-B2CB-F296D2C50C98}"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sldImg"/>
          </p:nvPr>
        </p:nvSpPr>
        <p:spPr>
          <a:xfrm>
            <a:off x="685800" y="1143000"/>
            <a:ext cx="5486040" cy="3085920"/>
          </a:xfrm>
          <a:prstGeom prst="rect">
            <a:avLst/>
          </a:prstGeom>
        </p:spPr>
      </p:sp>
      <p:sp>
        <p:nvSpPr>
          <p:cNvPr id="75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Suppose we see an alien. Is our null hypothesis ridiculous? No, of course not. How about if we hike for three hours and we see no aliens? Is the null hypothesis of alien life ridiculous? Still no. (If you’re struggling with this, you should really go hiking on planet Earth some time. It’s easy to go three hours without seeing other humans…)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Evidence never make the null hypothesis ridiculous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
        <p:nvSpPr>
          <p:cNvPr id="75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ABB7AD8-BA5D-4428-BD87-15BCA246E7B3}"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sldImg"/>
          </p:nvPr>
        </p:nvSpPr>
        <p:spPr>
          <a:xfrm>
            <a:off x="685800" y="1143000"/>
            <a:ext cx="5486040" cy="3085920"/>
          </a:xfrm>
          <a:prstGeom prst="rect">
            <a:avLst/>
          </a:prstGeom>
        </p:spPr>
      </p:sp>
      <p:sp>
        <p:nvSpPr>
          <p:cNvPr id="75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Work from home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Or gather entire population!    (that’s not statistics)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75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B9C9DC2-9090-4FDB-8DFB-DD79D5EDB6E0}"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PlaceHolder 1"/>
          <p:cNvSpPr>
            <a:spLocks noGrp="1"/>
          </p:cNvSpPr>
          <p:nvPr>
            <p:ph type="sldImg"/>
          </p:nvPr>
        </p:nvSpPr>
        <p:spPr>
          <a:xfrm>
            <a:off x="685800" y="1143000"/>
            <a:ext cx="5486040" cy="3085920"/>
          </a:xfrm>
          <a:prstGeom prst="rect">
            <a:avLst/>
          </a:prstGeom>
        </p:spPr>
      </p:sp>
      <p:sp>
        <p:nvSpPr>
          <p:cNvPr id="75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 most important idea in statistics | by Cassie Kozyrkov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https://towardsdatascience.com/the-most-important-idea-in-statistics-8c18d514ad1c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Statistical inference in one sentence | by Cassie Kozyrkov | HackerNoon.com | Medium</a:t>
            </a:r>
            <a:endParaRPr b="0" lang="en-US" sz="2000" spc="-1" strike="noStrike">
              <a:latin typeface="Arial"/>
            </a:endParaRPr>
          </a:p>
          <a:p>
            <a:pPr marL="216000" indent="-216000">
              <a:lnSpc>
                <a:spcPct val="100000"/>
              </a:lnSpc>
            </a:pPr>
            <a:r>
              <a:rPr b="0" lang="en-US" sz="2000" spc="-1" strike="noStrike">
                <a:latin typeface="Arial"/>
              </a:rPr>
              <a:t>https://medium.com/hackernoon/statistical-inference-in-one-sentence-33a4683a6424 </a:t>
            </a:r>
            <a:endParaRPr b="0" lang="en-US" sz="2000" spc="-1" strike="noStrike">
              <a:latin typeface="Arial"/>
            </a:endParaRPr>
          </a:p>
        </p:txBody>
      </p:sp>
      <p:sp>
        <p:nvSpPr>
          <p:cNvPr id="75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6322032-7CEA-4AEC-B574-FDB1612D0DCE}"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sldImg"/>
          </p:nvPr>
        </p:nvSpPr>
        <p:spPr>
          <a:xfrm>
            <a:off x="685800" y="1143000"/>
            <a:ext cx="5486040" cy="3085920"/>
          </a:xfrm>
          <a:prstGeom prst="rect">
            <a:avLst/>
          </a:prstGeom>
        </p:spPr>
      </p:sp>
      <p:sp>
        <p:nvSpPr>
          <p:cNvPr id="76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What we’re doing here is visualizing the null hypothesis world and figuring out how things work there so we can make a toy model of it. That’s what the </a:t>
            </a:r>
            <a:r>
              <a:rPr b="0" lang="en-US" sz="1200" spc="-1" strike="noStrike">
                <a:solidFill>
                  <a:srgbClr val="000000"/>
                </a:solidFill>
                <a:latin typeface="+mn-lt"/>
                <a:ea typeface="+mn-ea"/>
                <a:hlinkClick r:id="rId1"/>
              </a:rPr>
              <a:t>calculations are all about</a:t>
            </a:r>
            <a:r>
              <a:rPr b="0" lang="en-US" sz="1200" spc="-1" strike="noStrike">
                <a:solidFill>
                  <a:srgbClr val="000000"/>
                </a:solidFill>
                <a:latin typeface="+mn-lt"/>
                <a:ea typeface="+mn-ea"/>
              </a:rPr>
              <a:t>.</a:t>
            </a:r>
            <a:endParaRPr b="0" lang="en-US" sz="1200" spc="-1" strike="noStrike">
              <a:latin typeface="Arial"/>
            </a:endParaRPr>
          </a:p>
        </p:txBody>
      </p:sp>
      <p:sp>
        <p:nvSpPr>
          <p:cNvPr id="76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90CDE2C-6E22-4C5D-9A9B-7B6CF467E604}"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sldImg"/>
          </p:nvPr>
        </p:nvSpPr>
        <p:spPr>
          <a:xfrm>
            <a:off x="685800" y="1143000"/>
            <a:ext cx="5486040" cy="3085920"/>
          </a:xfrm>
          <a:prstGeom prst="rect">
            <a:avLst/>
          </a:prstGeom>
        </p:spPr>
      </p:sp>
      <p:sp>
        <p:nvSpPr>
          <p:cNvPr id="76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6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C1743D5-481C-4D18-9E22-391D5187DFF5}"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sldImg"/>
          </p:nvPr>
        </p:nvSpPr>
        <p:spPr>
          <a:xfrm>
            <a:off x="685800" y="1143000"/>
            <a:ext cx="5486040" cy="3085920"/>
          </a:xfrm>
          <a:prstGeom prst="rect">
            <a:avLst/>
          </a:prstGeom>
        </p:spPr>
      </p:sp>
      <p:sp>
        <p:nvSpPr>
          <p:cNvPr id="76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6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2ED33BB-EAEA-435C-968B-3E6E4B352ECF}"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sldImg"/>
          </p:nvPr>
        </p:nvSpPr>
        <p:spPr>
          <a:xfrm>
            <a:off x="685800" y="1143000"/>
            <a:ext cx="5486040" cy="3085920"/>
          </a:xfrm>
          <a:prstGeom prst="rect">
            <a:avLst/>
          </a:prstGeom>
        </p:spPr>
      </p:sp>
      <p:sp>
        <p:nvSpPr>
          <p:cNvPr id="77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We need a reference! </a:t>
            </a:r>
            <a:endParaRPr b="0" lang="en-US" sz="2000" spc="-1" strike="noStrike">
              <a:latin typeface="Arial"/>
            </a:endParaRPr>
          </a:p>
        </p:txBody>
      </p:sp>
      <p:sp>
        <p:nvSpPr>
          <p:cNvPr id="77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DA754EA-63B4-44A1-8259-CE52DF55C7D8}"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685800" y="1143000"/>
            <a:ext cx="5486040" cy="3085920"/>
          </a:xfrm>
          <a:prstGeom prst="rect">
            <a:avLst/>
          </a:prstGeom>
        </p:spPr>
      </p:sp>
      <p:sp>
        <p:nvSpPr>
          <p:cNvPr id="77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My friend from animal friends.co argues with me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5% yelling by error would be too much </a:t>
            </a:r>
            <a:endParaRPr b="0" lang="en-US" sz="2000" spc="-1" strike="noStrike">
              <a:latin typeface="Arial"/>
            </a:endParaRPr>
          </a:p>
        </p:txBody>
      </p:sp>
      <p:sp>
        <p:nvSpPr>
          <p:cNvPr id="77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3A60523-FE53-482B-9494-22844069349C}"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sldImg"/>
          </p:nvPr>
        </p:nvSpPr>
        <p:spPr>
          <a:xfrm>
            <a:off x="685800" y="1143000"/>
            <a:ext cx="5486040" cy="3085920"/>
          </a:xfrm>
          <a:prstGeom prst="rect">
            <a:avLst/>
          </a:prstGeom>
        </p:spPr>
      </p:sp>
      <p:sp>
        <p:nvSpPr>
          <p:cNvPr id="77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Null hypothesis: drugs equal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77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42B58DA-D395-408A-B662-263544541F7D}"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sldImg"/>
          </p:nvPr>
        </p:nvSpPr>
        <p:spPr>
          <a:xfrm>
            <a:off x="685800" y="1143000"/>
            <a:ext cx="5486040" cy="3085920"/>
          </a:xfrm>
          <a:prstGeom prst="rect">
            <a:avLst/>
          </a:prstGeom>
        </p:spPr>
      </p:sp>
      <p:sp>
        <p:nvSpPr>
          <p:cNvPr id="68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Search for aliens on a planet</a:t>
            </a:r>
            <a:br/>
            <a:br/>
            <a:r>
              <a:rPr b="0" lang="en-US" sz="2000" spc="-1" strike="noStrike">
                <a:latin typeface="Arial"/>
              </a:rPr>
              <a:t>ur manager is waiting for a report that has only this.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Yes or no </a:t>
            </a:r>
            <a:endParaRPr b="0" lang="en-US" sz="2000" spc="-1" strike="noStrike">
              <a:latin typeface="Arial"/>
            </a:endParaRPr>
          </a:p>
        </p:txBody>
      </p:sp>
      <p:sp>
        <p:nvSpPr>
          <p:cNvPr id="68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9B48A00-DB07-4796-9706-5D770F248597}"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sldImg"/>
          </p:nvPr>
        </p:nvSpPr>
        <p:spPr>
          <a:xfrm>
            <a:off x="685800" y="1143000"/>
            <a:ext cx="5486040" cy="3085920"/>
          </a:xfrm>
          <a:prstGeom prst="rect">
            <a:avLst/>
          </a:prstGeom>
        </p:spPr>
      </p:sp>
      <p:sp>
        <p:nvSpPr>
          <p:cNvPr id="77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If it’s extremely important to avoid false positive, use a lower threshold </a:t>
            </a:r>
            <a:endParaRPr b="0" lang="en-US" sz="2000" spc="-1" strike="noStrike">
              <a:latin typeface="Arial"/>
            </a:endParaRPr>
          </a:p>
        </p:txBody>
      </p:sp>
      <p:sp>
        <p:nvSpPr>
          <p:cNvPr id="7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83F12B9-FFB0-46B2-B783-D96786C6F6FE}"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sldImg"/>
          </p:nvPr>
        </p:nvSpPr>
        <p:spPr>
          <a:xfrm>
            <a:off x="685800" y="1143000"/>
            <a:ext cx="5486040" cy="3085920"/>
          </a:xfrm>
          <a:prstGeom prst="rect">
            <a:avLst/>
          </a:prstGeom>
        </p:spPr>
      </p:sp>
      <p:sp>
        <p:nvSpPr>
          <p:cNvPr id="78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8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CC622F9-3CEF-4ABF-97EA-DF4A57877494}"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sldImg"/>
          </p:nvPr>
        </p:nvSpPr>
        <p:spPr>
          <a:xfrm>
            <a:off x="685800" y="1143000"/>
            <a:ext cx="5486040" cy="3085920"/>
          </a:xfrm>
          <a:prstGeom prst="rect">
            <a:avLst/>
          </a:prstGeom>
        </p:spPr>
      </p:sp>
      <p:sp>
        <p:nvSpPr>
          <p:cNvPr id="78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U told ur wife, that’s the rarest flower </a:t>
            </a:r>
            <a:endParaRPr b="0" lang="en-US" sz="2000" spc="-1" strike="noStrike">
              <a:latin typeface="Arial"/>
            </a:endParaRPr>
          </a:p>
          <a:p>
            <a:pPr marL="216000" indent="-216000">
              <a:lnSpc>
                <a:spcPct val="100000"/>
              </a:lnSpc>
            </a:pPr>
            <a:r>
              <a:rPr b="0" lang="en-US" sz="2000" spc="-1" strike="noStrike">
                <a:latin typeface="Arial"/>
              </a:rPr>
              <a:t>She will be surprised </a:t>
            </a:r>
            <a:endParaRPr b="0" lang="en-US" sz="2000" spc="-1" strike="noStrike">
              <a:latin typeface="Arial"/>
            </a:endParaRPr>
          </a:p>
          <a:p>
            <a:pPr marL="216000" indent="-216000">
              <a:lnSpc>
                <a:spcPct val="100000"/>
              </a:lnSpc>
            </a:pPr>
            <a:r>
              <a:rPr b="0" lang="en-US" sz="2000" spc="-1" strike="noStrike">
                <a:latin typeface="Arial"/>
              </a:rPr>
              <a:t>She may give u her jewelery (shabka) </a:t>
            </a:r>
            <a:endParaRPr b="0" lang="en-US" sz="2000" spc="-1" strike="noStrike">
              <a:latin typeface="Arial"/>
            </a:endParaRPr>
          </a:p>
        </p:txBody>
      </p:sp>
      <p:sp>
        <p:nvSpPr>
          <p:cNvPr id="78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8C693F7-E814-420D-9071-5BDFD23AEE29}"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sldImg"/>
          </p:nvPr>
        </p:nvSpPr>
        <p:spPr>
          <a:xfrm>
            <a:off x="685800" y="1143000"/>
            <a:ext cx="5486040" cy="3085920"/>
          </a:xfrm>
          <a:prstGeom prst="rect">
            <a:avLst/>
          </a:prstGeom>
        </p:spPr>
      </p:sp>
      <p:sp>
        <p:nvSpPr>
          <p:cNvPr id="78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She won’t be that surprised. Even if the flowers are different. The event is not rate anymore </a:t>
            </a:r>
            <a:endParaRPr b="0" lang="en-US" sz="2000" spc="-1" strike="noStrike">
              <a:latin typeface="Arial"/>
            </a:endParaRPr>
          </a:p>
        </p:txBody>
      </p:sp>
      <p:sp>
        <p:nvSpPr>
          <p:cNvPr id="78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47C6A42-BF6A-4A5C-BDBC-FD22B1ADD3F3}"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sldImg"/>
          </p:nvPr>
        </p:nvSpPr>
        <p:spPr>
          <a:xfrm>
            <a:off x="685800" y="1143000"/>
            <a:ext cx="5486040" cy="3085920"/>
          </a:xfrm>
          <a:prstGeom prst="rect">
            <a:avLst/>
          </a:prstGeom>
        </p:spPr>
      </p:sp>
      <p:sp>
        <p:nvSpPr>
          <p:cNvPr id="79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Again, she won’t be surprised</a:t>
            </a:r>
            <a:endParaRPr b="0" lang="en-US" sz="2000" spc="-1" strike="noStrike">
              <a:latin typeface="Arial"/>
            </a:endParaRPr>
          </a:p>
        </p:txBody>
      </p:sp>
      <p:sp>
        <p:nvSpPr>
          <p:cNvPr id="79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AE92B38-ADF8-4E9B-ADE7-9E6BAEF37B8A}"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sldImg"/>
          </p:nvPr>
        </p:nvSpPr>
        <p:spPr>
          <a:xfrm>
            <a:off x="685800" y="1143000"/>
            <a:ext cx="5486040" cy="3085920"/>
          </a:xfrm>
          <a:prstGeom prst="rect">
            <a:avLst/>
          </a:prstGeom>
        </p:spPr>
      </p:sp>
      <p:sp>
        <p:nvSpPr>
          <p:cNvPr id="68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Oxygen almost finised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U won’t be able to discover the whole planet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Uncertainty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What if I didn’t find info, shall I answer with yes or no?</a:t>
            </a:r>
            <a:endParaRPr b="0" lang="en-US" sz="2000" spc="-1" strike="noStrike">
              <a:latin typeface="Arial"/>
            </a:endParaRPr>
          </a:p>
        </p:txBody>
      </p:sp>
      <p:sp>
        <p:nvSpPr>
          <p:cNvPr id="69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A983F04-8088-41E2-A6ED-9B6870F4D117}"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sldImg"/>
          </p:nvPr>
        </p:nvSpPr>
        <p:spPr>
          <a:xfrm>
            <a:off x="685800" y="1143000"/>
            <a:ext cx="5486040" cy="3085920"/>
          </a:xfrm>
          <a:prstGeom prst="rect">
            <a:avLst/>
          </a:prstGeom>
        </p:spPr>
      </p:sp>
      <p:sp>
        <p:nvSpPr>
          <p:cNvPr id="79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2.5% at each side </a:t>
            </a:r>
            <a:endParaRPr b="0" lang="en-US" sz="2000" spc="-1" strike="noStrike">
              <a:latin typeface="Arial"/>
            </a:endParaRPr>
          </a:p>
        </p:txBody>
      </p:sp>
      <p:sp>
        <p:nvSpPr>
          <p:cNvPr id="7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E9C37C7-D380-49F2-ABCA-7B3866576BBE}"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sldImg"/>
          </p:nvPr>
        </p:nvSpPr>
        <p:spPr>
          <a:xfrm>
            <a:off x="685800" y="1143000"/>
            <a:ext cx="5486040" cy="3085920"/>
          </a:xfrm>
          <a:prstGeom prst="rect">
            <a:avLst/>
          </a:prstGeom>
        </p:spPr>
      </p:sp>
      <p:sp>
        <p:nvSpPr>
          <p:cNvPr id="79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We measure a person height to be 142cm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Does it belong to this distribution that has a mean of 155.7? </a:t>
            </a:r>
            <a:endParaRPr b="0" lang="en-US" sz="2000" spc="-1" strike="noStrike">
              <a:latin typeface="Arial"/>
            </a:endParaRPr>
          </a:p>
        </p:txBody>
      </p:sp>
      <p:sp>
        <p:nvSpPr>
          <p:cNvPr id="7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45E79DE-1FD4-40BD-82F8-3E2B499AA461}"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sldImg"/>
          </p:nvPr>
        </p:nvSpPr>
        <p:spPr>
          <a:xfrm>
            <a:off x="685800" y="1143000"/>
            <a:ext cx="5486040" cy="3085920"/>
          </a:xfrm>
          <a:prstGeom prst="rect">
            <a:avLst/>
          </a:prstGeom>
        </p:spPr>
      </p:sp>
      <p:sp>
        <p:nvSpPr>
          <p:cNvPr id="80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746542C-A6AB-4598-A418-06EC9A88CAEC}"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sldImg"/>
          </p:nvPr>
        </p:nvSpPr>
        <p:spPr>
          <a:xfrm>
            <a:off x="685800" y="1143000"/>
            <a:ext cx="5486040" cy="3085920"/>
          </a:xfrm>
          <a:prstGeom prst="rect">
            <a:avLst/>
          </a:prstGeom>
        </p:spPr>
      </p:sp>
      <p:sp>
        <p:nvSpPr>
          <p:cNvPr id="80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E452598-CF8A-435A-88A6-7A090D8FAAC5}"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sldImg"/>
          </p:nvPr>
        </p:nvSpPr>
        <p:spPr>
          <a:xfrm>
            <a:off x="685800" y="1143000"/>
            <a:ext cx="5486040" cy="3085920"/>
          </a:xfrm>
          <a:prstGeom prst="rect">
            <a:avLst/>
          </a:prstGeom>
        </p:spPr>
      </p:sp>
      <p:sp>
        <p:nvSpPr>
          <p:cNvPr id="69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U can choose any.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 fact it is an MBA question that has to deal with decision maker not with numbers </a:t>
            </a:r>
            <a:endParaRPr b="0" lang="en-US" sz="2000" spc="-1" strike="noStrike">
              <a:latin typeface="Arial"/>
            </a:endParaRPr>
          </a:p>
          <a:p>
            <a:pPr marL="216000" indent="-216000">
              <a:lnSpc>
                <a:spcPct val="100000"/>
              </a:lnSpc>
            </a:pPr>
            <a:r>
              <a:rPr b="0" lang="en-US" sz="2000" spc="-1" strike="noStrike">
                <a:latin typeface="Arial"/>
              </a:rPr>
              <a:t>It is a decision taken while relaxing on a coach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69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8D4EAC1-DE01-467B-B2DD-F6CB4FA21AD0}"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sldImg"/>
          </p:nvPr>
        </p:nvSpPr>
        <p:spPr>
          <a:xfrm>
            <a:off x="685800" y="1143000"/>
            <a:ext cx="5486040" cy="3085920"/>
          </a:xfrm>
          <a:prstGeom prst="rect">
            <a:avLst/>
          </a:prstGeom>
        </p:spPr>
      </p:sp>
      <p:sp>
        <p:nvSpPr>
          <p:cNvPr id="80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We want to test if superdrug help people recover in a short time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gave the drug to a bunch of people and the results are the red line </a:t>
            </a:r>
            <a:endParaRPr b="0" lang="en-US" sz="2000" spc="-1" strike="noStrike">
              <a:latin typeface="Arial"/>
            </a:endParaRPr>
          </a:p>
        </p:txBody>
      </p:sp>
      <p:sp>
        <p:nvSpPr>
          <p:cNvPr id="8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F532072-0A87-48CE-8826-A254A470B592}"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685800" y="1143000"/>
            <a:ext cx="5486040" cy="3085920"/>
          </a:xfrm>
          <a:prstGeom prst="rect">
            <a:avLst/>
          </a:prstGeom>
        </p:spPr>
      </p:sp>
      <p:sp>
        <p:nvSpPr>
          <p:cNvPr id="80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5A3FB5E-B67A-49A0-A85B-76BACD03B886}"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685800" y="1143000"/>
            <a:ext cx="5486040" cy="3085920"/>
          </a:xfrm>
          <a:prstGeom prst="rect">
            <a:avLst/>
          </a:prstGeom>
        </p:spPr>
      </p:sp>
      <p:sp>
        <p:nvSpPr>
          <p:cNvPr id="81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How to calculate p-values - YouTube</a:t>
            </a:r>
            <a:endParaRPr b="0" lang="en-US" sz="2000" spc="-1" strike="noStrike">
              <a:latin typeface="Arial"/>
            </a:endParaRPr>
          </a:p>
          <a:p>
            <a:pPr marL="216000" indent="-216000">
              <a:lnSpc>
                <a:spcPct val="100000"/>
              </a:lnSpc>
            </a:pPr>
            <a:r>
              <a:rPr b="0" lang="en-US" sz="2000" spc="-1" strike="noStrike">
                <a:latin typeface="Arial"/>
              </a:rPr>
              <a:t>https://www.youtube.com/watch?v=JQc3yx0-Q9E</a:t>
            </a:r>
            <a:endParaRPr b="0" lang="en-US" sz="2000" spc="-1" strike="noStrike">
              <a:latin typeface="Arial"/>
            </a:endParaRPr>
          </a:p>
        </p:txBody>
      </p:sp>
      <p:sp>
        <p:nvSpPr>
          <p:cNvPr id="8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ED0C55E-B682-4677-8BC2-4284870BE5A4}"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685800" y="1143000"/>
            <a:ext cx="5486040" cy="3085920"/>
          </a:xfrm>
          <a:prstGeom prst="rect">
            <a:avLst/>
          </a:prstGeom>
        </p:spPr>
      </p:sp>
      <p:sp>
        <p:nvSpPr>
          <p:cNvPr id="81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Imp conclusion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Simulate the values of your statistic that are possible from the null.</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Calculate the value of the statistic you actually obtained in your data.</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Compare your statistic to the values from the null.</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Calculate the proportion of null values that are considered </a:t>
            </a:r>
            <a:r>
              <a:rPr b="1" lang="en-US" sz="1200" spc="-1" strike="noStrike">
                <a:solidFill>
                  <a:srgbClr val="000000"/>
                </a:solidFill>
                <a:latin typeface="+mn-lt"/>
                <a:ea typeface="+mn-ea"/>
              </a:rPr>
              <a:t>extreme</a:t>
            </a:r>
            <a:r>
              <a:rPr b="0" lang="en-US" sz="1200" spc="-1" strike="noStrike">
                <a:solidFill>
                  <a:srgbClr val="000000"/>
                </a:solidFill>
                <a:latin typeface="+mn-lt"/>
                <a:ea typeface="+mn-ea"/>
              </a:rPr>
              <a:t> based on your alternative.</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8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9724CF4-A19C-493B-943D-179A1F5A059C}"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sldImg"/>
          </p:nvPr>
        </p:nvSpPr>
        <p:spPr>
          <a:xfrm>
            <a:off x="685800" y="1143000"/>
            <a:ext cx="5486040" cy="3085920"/>
          </a:xfrm>
          <a:prstGeom prst="rect">
            <a:avLst/>
          </a:prstGeom>
        </p:spPr>
      </p:sp>
      <p:sp>
        <p:nvSpPr>
          <p:cNvPr id="81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1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0E51308-E58E-4C6D-9217-4284E674EE2A}"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685800" y="1143000"/>
            <a:ext cx="5486040" cy="3085920"/>
          </a:xfrm>
          <a:prstGeom prst="rect">
            <a:avLst/>
          </a:prstGeom>
        </p:spPr>
      </p:sp>
      <p:sp>
        <p:nvSpPr>
          <p:cNvPr id="69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If u choose NO as the default action or null hypothesis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Then u won’t choose yes except if data makes pressing no feels ridiculous </a:t>
            </a:r>
            <a:endParaRPr b="0" lang="en-US" sz="2000" spc="-1" strike="noStrike">
              <a:latin typeface="Arial"/>
            </a:endParaRPr>
          </a:p>
        </p:txBody>
      </p:sp>
      <p:sp>
        <p:nvSpPr>
          <p:cNvPr id="69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FABA34F-DC01-4529-8770-5E7D683F8A6C}"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sldImg"/>
          </p:nvPr>
        </p:nvSpPr>
        <p:spPr>
          <a:xfrm>
            <a:off x="685800" y="1143000"/>
            <a:ext cx="5486040" cy="3085920"/>
          </a:xfrm>
          <a:prstGeom prst="rect">
            <a:avLst/>
          </a:prstGeom>
        </p:spPr>
      </p:sp>
      <p:sp>
        <p:nvSpPr>
          <p:cNvPr id="82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p-hacking, or cheating on a p-value | Freakonometrics</a:t>
            </a:r>
            <a:endParaRPr b="0" lang="en-US" sz="2000" spc="-1" strike="noStrike">
              <a:latin typeface="Arial"/>
            </a:endParaRPr>
          </a:p>
          <a:p>
            <a:pPr marL="216000" indent="-216000">
              <a:lnSpc>
                <a:spcPct val="100000"/>
              </a:lnSpc>
            </a:pPr>
            <a:r>
              <a:rPr b="0" lang="en-US" sz="2000" spc="-1" strike="noStrike">
                <a:latin typeface="Arial"/>
              </a:rPr>
              <a:t>https://freakonometrics.hypotheses.org/19817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82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7856BDB-0F57-439C-9499-840369A39F8D}"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sldImg"/>
          </p:nvPr>
        </p:nvSpPr>
        <p:spPr>
          <a:xfrm>
            <a:off x="685800" y="1143000"/>
            <a:ext cx="5486040" cy="3085920"/>
          </a:xfrm>
          <a:prstGeom prst="rect">
            <a:avLst/>
          </a:prstGeom>
        </p:spPr>
      </p:sp>
      <p:sp>
        <p:nvSpPr>
          <p:cNvPr id="82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2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A0C344D-490A-420B-9248-A53456F64129}"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sldImg"/>
          </p:nvPr>
        </p:nvSpPr>
        <p:spPr>
          <a:xfrm>
            <a:off x="685800" y="1143000"/>
            <a:ext cx="5486040" cy="3085920"/>
          </a:xfrm>
          <a:prstGeom prst="rect">
            <a:avLst/>
          </a:prstGeom>
        </p:spPr>
      </p:sp>
      <p:sp>
        <p:nvSpPr>
          <p:cNvPr id="82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Some samples included more than once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Others weren’t included </a:t>
            </a:r>
            <a:endParaRPr b="0" lang="en-US" sz="2000" spc="-1" strike="noStrike">
              <a:latin typeface="Arial"/>
            </a:endParaRPr>
          </a:p>
        </p:txBody>
      </p:sp>
      <p:sp>
        <p:nvSpPr>
          <p:cNvPr id="82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CDEF52F-A10F-4CAC-A42D-FF2C31A4EC28}"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sldImg"/>
          </p:nvPr>
        </p:nvSpPr>
        <p:spPr>
          <a:xfrm>
            <a:off x="685800" y="1143000"/>
            <a:ext cx="5486040" cy="3085920"/>
          </a:xfrm>
          <a:prstGeom prst="rect">
            <a:avLst/>
          </a:prstGeom>
        </p:spPr>
      </p:sp>
      <p:sp>
        <p:nvSpPr>
          <p:cNvPr id="83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Same but covers 99% of the means </a:t>
            </a:r>
            <a:endParaRPr b="0" lang="en-US" sz="2000" spc="-1" strike="noStrike">
              <a:latin typeface="Arial"/>
            </a:endParaRPr>
          </a:p>
        </p:txBody>
      </p:sp>
      <p:sp>
        <p:nvSpPr>
          <p:cNvPr id="83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5184108-2A68-4039-B457-D39F9D407A6E}"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sldImg"/>
          </p:nvPr>
        </p:nvSpPr>
        <p:spPr>
          <a:xfrm>
            <a:off x="685800" y="1143000"/>
            <a:ext cx="5486040" cy="3085920"/>
          </a:xfrm>
          <a:prstGeom prst="rect">
            <a:avLst/>
          </a:prstGeom>
        </p:spPr>
      </p:sp>
      <p:sp>
        <p:nvSpPr>
          <p:cNvPr id="83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StatQuest: Confidence Intervals - YouTube</a:t>
            </a:r>
            <a:endParaRPr b="0" lang="en-US" sz="2000" spc="-1" strike="noStrike">
              <a:latin typeface="Arial"/>
            </a:endParaRPr>
          </a:p>
          <a:p>
            <a:pPr marL="216000" indent="-216000">
              <a:lnSpc>
                <a:spcPct val="100000"/>
              </a:lnSpc>
            </a:pPr>
            <a:r>
              <a:rPr b="0" lang="en-US" sz="2000" spc="-1" strike="noStrike">
                <a:latin typeface="Arial"/>
              </a:rPr>
              <a:t>https://www.youtube.com/watch?v=TqOeMYtOc1w</a:t>
            </a:r>
            <a:endParaRPr b="0" lang="en-US" sz="2000" spc="-1" strike="noStrike">
              <a:latin typeface="Arial"/>
            </a:endParaRPr>
          </a:p>
        </p:txBody>
      </p:sp>
      <p:sp>
        <p:nvSpPr>
          <p:cNvPr id="83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34314E7-D932-4F00-AE86-7B0144E8C5CA}"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sldImg"/>
          </p:nvPr>
        </p:nvSpPr>
        <p:spPr>
          <a:xfrm>
            <a:off x="685800" y="1143000"/>
            <a:ext cx="5486040" cy="3085920"/>
          </a:xfrm>
          <a:prstGeom prst="rect">
            <a:avLst/>
          </a:prstGeom>
        </p:spPr>
      </p:sp>
      <p:sp>
        <p:nvSpPr>
          <p:cNvPr id="83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83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C5591E2-A2B8-4982-A505-DD0FBA28328D}"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sldImg"/>
          </p:nvPr>
        </p:nvSpPr>
        <p:spPr>
          <a:xfrm>
            <a:off x="685800" y="1143000"/>
            <a:ext cx="5486040" cy="3085920"/>
          </a:xfrm>
          <a:prstGeom prst="rect">
            <a:avLst/>
          </a:prstGeom>
        </p:spPr>
      </p:sp>
      <p:sp>
        <p:nvSpPr>
          <p:cNvPr id="83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84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594141C-F314-4DEB-B604-1EDE72C14CC9}"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sldImg"/>
          </p:nvPr>
        </p:nvSpPr>
        <p:spPr>
          <a:xfrm>
            <a:off x="685800" y="1143000"/>
            <a:ext cx="5486040" cy="3085920"/>
          </a:xfrm>
          <a:prstGeom prst="rect">
            <a:avLst/>
          </a:prstGeom>
        </p:spPr>
      </p:sp>
      <p:sp>
        <p:nvSpPr>
          <p:cNvPr id="84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Confidence interval or p-value?: part 4 of a series on evaluation of scientific publications - PubMed</a:t>
            </a:r>
            <a:endParaRPr b="0" lang="en-US" sz="2000" spc="-1" strike="noStrike">
              <a:latin typeface="Arial"/>
            </a:endParaRPr>
          </a:p>
          <a:p>
            <a:pPr marL="216000" indent="-216000">
              <a:lnSpc>
                <a:spcPct val="100000"/>
              </a:lnSpc>
            </a:pPr>
            <a:r>
              <a:rPr b="0" lang="en-US" sz="2000" spc="-1" strike="noStrike">
                <a:latin typeface="Arial"/>
              </a:rPr>
              <a:t>https://pubmed.ncbi.nlm.nih.gov/19547734/ </a:t>
            </a:r>
            <a:endParaRPr b="0" lang="en-US" sz="2000" spc="-1" strike="noStrike">
              <a:latin typeface="Arial"/>
            </a:endParaRPr>
          </a:p>
        </p:txBody>
      </p:sp>
      <p:sp>
        <p:nvSpPr>
          <p:cNvPr id="84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33B7F7E-28FE-41AC-B08B-69D66D216499}"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685800" y="1143000"/>
            <a:ext cx="5486040" cy="3085920"/>
          </a:xfrm>
          <a:prstGeom prst="rect">
            <a:avLst/>
          </a:prstGeom>
        </p:spPr>
      </p:sp>
      <p:sp>
        <p:nvSpPr>
          <p:cNvPr id="84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There is no single method. </a:t>
            </a:r>
            <a:endParaRPr b="0" lang="en-US" sz="2000" spc="-1" strike="noStrike">
              <a:latin typeface="Arial"/>
            </a:endParaRPr>
          </a:p>
          <a:p>
            <a:pPr marL="216000" indent="-216000">
              <a:lnSpc>
                <a:spcPct val="100000"/>
              </a:lnSpc>
            </a:pPr>
            <a:r>
              <a:rPr b="0" lang="en-US" sz="2000" spc="-1" strike="noStrike">
                <a:latin typeface="Arial"/>
              </a:rPr>
              <a:t>No method would say no. It just spits out answers. Thus, decisions are taken </a:t>
            </a:r>
            <a:endParaRPr b="0" lang="en-US" sz="2000" spc="-1" strike="noStrike">
              <a:latin typeface="Arial"/>
            </a:endParaRPr>
          </a:p>
          <a:p>
            <a:pPr marL="216000" indent="-216000">
              <a:lnSpc>
                <a:spcPct val="100000"/>
              </a:lnSpc>
            </a:pPr>
            <a:r>
              <a:rPr b="0" lang="en-US" sz="2000" spc="-1" strike="noStrike">
                <a:latin typeface="Arial"/>
              </a:rPr>
              <a:t>What’s the worst and what’s the best?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84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B1F716A-F1D2-43F1-8EC5-904107675BF7}" type="slidenum">
              <a:rPr b="0" lang="en-US" sz="1200" spc="-1" strike="noStrike">
                <a:solidFill>
                  <a:srgbClr val="000000"/>
                </a:solidFill>
                <a:latin typeface="+mn-lt"/>
                <a:ea typeface="+mn-ea"/>
              </a:rPr>
              <a:t>144</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1"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2"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4"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5"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6"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7"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9"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0"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1"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2"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3"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4"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4"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6"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8"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59"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3"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64"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65"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0"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7"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68"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69"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1"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2"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3"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5"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6"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8"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9"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0"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1"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83"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4"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5"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6"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7"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8"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7"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9"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01"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02"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2"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06"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07"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08"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0"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11"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2"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4"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5"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6"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8"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9"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21"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2"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3"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4"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26"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7"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8"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9"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30"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31"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4"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5"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9"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0"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21"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23"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24"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5"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27"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8"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9"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3280" cy="1072440"/>
          </a:xfrm>
          <a:prstGeom prst="rect">
            <a:avLst/>
          </a:prstGeom>
          <a:ln>
            <a:noFill/>
          </a:ln>
        </p:spPr>
      </p:pic>
      <p:sp>
        <p:nvSpPr>
          <p:cNvPr id="2" name="PlaceHolder 2"/>
          <p:cNvSpPr>
            <a:spLocks noGrp="1"/>
          </p:cNvSpPr>
          <p:nvPr>
            <p:ph type="title"/>
          </p:nvPr>
        </p:nvSpPr>
        <p:spPr>
          <a:xfrm>
            <a:off x="1202760" y="284040"/>
            <a:ext cx="9783720" cy="1508400"/>
          </a:xfrm>
          <a:prstGeom prst="rect">
            <a:avLst/>
          </a:prstGeom>
        </p:spPr>
        <p:txBody>
          <a:bodyPr anchor="ctr">
            <a:noAutofit/>
          </a:bodyPr>
          <a:p>
            <a:pPr>
              <a:lnSpc>
                <a:spcPct val="85000"/>
              </a:lnSpc>
            </a:pPr>
            <a:r>
              <a:rPr b="0" lang="en-US" sz="4000" spc="-1" strike="noStrike" cap="all">
                <a:solidFill>
                  <a:srgbClr val="ffffff"/>
                </a:solidFill>
                <a:latin typeface="Corbel"/>
              </a:rPr>
              <a:t>Click to edit Master title style</a:t>
            </a:r>
            <a:endParaRPr b="0" lang="en-US" sz="4000" spc="-1" strike="noStrike">
              <a:solidFill>
                <a:srgbClr val="ffffff"/>
              </a:solidFill>
              <a:latin typeface="Corbel"/>
            </a:endParaRPr>
          </a:p>
        </p:txBody>
      </p:sp>
      <p:sp>
        <p:nvSpPr>
          <p:cNvPr id="3" name="PlaceHolder 3"/>
          <p:cNvSpPr>
            <a:spLocks noGrp="1"/>
          </p:cNvSpPr>
          <p:nvPr>
            <p:ph type="body"/>
          </p:nvPr>
        </p:nvSpPr>
        <p:spPr>
          <a:xfrm>
            <a:off x="1202760" y="2011680"/>
            <a:ext cx="9783720" cy="4205880"/>
          </a:xfrm>
          <a:prstGeom prst="rect">
            <a:avLst/>
          </a:prstGeom>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Edit Master text styles</a:t>
            </a:r>
            <a:endParaRPr b="0" lang="en-US" sz="22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Second level</a:t>
            </a:r>
            <a:endParaRPr b="0" lang="en-US" sz="2000" spc="-1" strike="noStrike">
              <a:solidFill>
                <a:srgbClr val="ffffff"/>
              </a:solidFill>
              <a:latin typeface="Corbel"/>
            </a:endParaRPr>
          </a:p>
          <a:p>
            <a:pPr lvl="2" marL="640080" indent="-182520">
              <a:lnSpc>
                <a:spcPct val="90000"/>
              </a:lnSpc>
              <a:spcBef>
                <a:spcPts val="201"/>
              </a:spcBef>
              <a:spcAft>
                <a:spcPts val="400"/>
              </a:spcAft>
              <a:buClr>
                <a:srgbClr val="ffffff"/>
              </a:buClr>
              <a:buFont typeface="Wingdings" charset="2"/>
              <a:buChar char=""/>
            </a:pPr>
            <a:r>
              <a:rPr b="0" lang="en-US" sz="1800" spc="-1" strike="noStrike">
                <a:solidFill>
                  <a:srgbClr val="ffffff"/>
                </a:solidFill>
                <a:latin typeface="Corbel"/>
              </a:rPr>
              <a:t>Third level</a:t>
            </a:r>
            <a:endParaRPr b="0" lang="en-US" sz="1800" spc="-1" strike="noStrike">
              <a:solidFill>
                <a:srgbClr val="ffffff"/>
              </a:solidFill>
              <a:latin typeface="Corbel"/>
            </a:endParaRPr>
          </a:p>
          <a:p>
            <a:pPr lvl="3" marL="8686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Fourth level</a:t>
            </a:r>
            <a:endParaRPr b="0" lang="en-US" sz="1600" spc="-1" strike="noStrike">
              <a:solidFill>
                <a:srgbClr val="ffffff"/>
              </a:solidFill>
              <a:latin typeface="Corbel"/>
            </a:endParaRPr>
          </a:p>
          <a:p>
            <a:pPr lvl="4" marL="10972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Fifth level</a:t>
            </a:r>
            <a:endParaRPr b="0" lang="en-US" sz="1600" spc="-1" strike="noStrike">
              <a:solidFill>
                <a:srgbClr val="ffffff"/>
              </a:solidFill>
              <a:latin typeface="Corbel"/>
            </a:endParaRPr>
          </a:p>
        </p:txBody>
      </p:sp>
      <p:sp>
        <p:nvSpPr>
          <p:cNvPr id="4" name="PlaceHolder 4"/>
          <p:cNvSpPr>
            <a:spLocks noGrp="1"/>
          </p:cNvSpPr>
          <p:nvPr>
            <p:ph type="dt"/>
          </p:nvPr>
        </p:nvSpPr>
        <p:spPr>
          <a:xfrm>
            <a:off x="1202400" y="6422760"/>
            <a:ext cx="3000600" cy="364680"/>
          </a:xfrm>
          <a:prstGeom prst="rect">
            <a:avLst/>
          </a:prstGeom>
        </p:spPr>
        <p:txBody>
          <a:bodyPr rIns="45720" anchor="ctr">
            <a:noAutofit/>
          </a:bodyPr>
          <a:p>
            <a:pPr>
              <a:lnSpc>
                <a:spcPct val="100000"/>
              </a:lnSpc>
            </a:pPr>
            <a:fld id="{1A0DD718-A645-4882-AA11-0518E58701DF}" type="datetime">
              <a:rPr b="0" lang="en-US" sz="1050" spc="-1" strike="noStrike">
                <a:solidFill>
                  <a:srgbClr val="ffffff"/>
                </a:solidFill>
                <a:latin typeface="Corbel"/>
              </a:rPr>
              <a:t>1/5/22</a:t>
            </a:fld>
            <a:endParaRPr b="0" lang="en-US" sz="1050" spc="-1" strike="noStrike">
              <a:latin typeface="Times New Roman"/>
            </a:endParaRPr>
          </a:p>
        </p:txBody>
      </p:sp>
      <p:sp>
        <p:nvSpPr>
          <p:cNvPr id="5" name="PlaceHolder 5"/>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6" name="PlaceHolder 6"/>
          <p:cNvSpPr>
            <a:spLocks noGrp="1"/>
          </p:cNvSpPr>
          <p:nvPr>
            <p:ph type="sldNum"/>
          </p:nvPr>
        </p:nvSpPr>
        <p:spPr>
          <a:xfrm>
            <a:off x="10658880" y="6422760"/>
            <a:ext cx="946080" cy="364680"/>
          </a:xfrm>
          <a:prstGeom prst="rect">
            <a:avLst/>
          </a:prstGeom>
        </p:spPr>
        <p:txBody>
          <a:bodyPr lIns="45720" anchor="ctr">
            <a:noAutofit/>
          </a:bodyPr>
          <a:p>
            <a:pPr>
              <a:lnSpc>
                <a:spcPct val="100000"/>
              </a:lnSpc>
            </a:pPr>
            <a:fld id="{7EF8DA3C-3EEB-4B5A-A841-DB18E239B3A2}" type="slidenum">
              <a:rPr b="0" lang="en-US" sz="1200" spc="-1" strike="noStrike">
                <a:solidFill>
                  <a:srgbClr val="ffffff"/>
                </a:solidFill>
                <a:latin typeface="Corbel"/>
              </a:rPr>
              <a:t>109</a:t>
            </a:fld>
            <a:endParaRPr b="0" lang="en-US" sz="1200" spc="-1" strike="noStrike">
              <a:latin typeface="Times New Roman"/>
            </a:endParaRPr>
          </a:p>
        </p:txBody>
      </p:sp>
      <p:sp>
        <p:nvSpPr>
          <p:cNvPr id="7" name="PlaceHolder 7"/>
          <p:cNvSpPr>
            <a:spLocks noGrp="1"/>
          </p:cNvSpPr>
          <p:nvPr>
            <p:ph type="body"/>
          </p:nvPr>
        </p:nvSpPr>
        <p:spPr>
          <a:xfrm>
            <a:off x="10640880" y="166680"/>
            <a:ext cx="1550520" cy="1107720"/>
          </a:xfrm>
          <a:prstGeom prst="rect">
            <a:avLst/>
          </a:prstGeom>
        </p:spPr>
        <p:txBody>
          <a:bodyPr lIns="90000" rIns="90000" tIns="45000" bIns="45000">
            <a:noAutofit/>
          </a:bodyPr>
          <a:p>
            <a:pPr marL="432000" indent="-324000">
              <a:spcBef>
                <a:spcPts val="1417"/>
              </a:spcBef>
              <a:buClr>
                <a:srgbClr val="000000"/>
              </a:buClr>
              <a:buSzPct val="45000"/>
              <a:buFont typeface="Wingdings" charset="2"/>
              <a:buChar char=""/>
            </a:pPr>
            <a:r>
              <a:rPr b="0" lang="en-US" sz="1800" spc="-1" strike="noStrike">
                <a:solidFill>
                  <a:srgbClr val="ffffff"/>
                </a:solidFill>
                <a:latin typeface="Corbel"/>
              </a:rPr>
              <a:t>Click to edit the outline text format</a:t>
            </a:r>
            <a:endParaRPr b="0" lang="en-US" sz="1800" spc="-1" strike="noStrike">
              <a:solidFill>
                <a:srgbClr val="ffffff"/>
              </a:solidFill>
              <a:latin typeface="Corbel"/>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Corbel"/>
              </a:rPr>
              <a:t>Second Outline Level</a:t>
            </a:r>
            <a:endParaRPr b="0" lang="en-US" sz="1800" spc="-1" strike="noStrike">
              <a:solidFill>
                <a:srgbClr val="ffffff"/>
              </a:solidFill>
              <a:latin typeface="Corbel"/>
            </a:endParaRPr>
          </a:p>
          <a:p>
            <a:pPr lvl="2" marL="1296000" indent="-288000">
              <a:spcBef>
                <a:spcPts val="850"/>
              </a:spcBef>
              <a:buClr>
                <a:srgbClr val="000000"/>
              </a:buClr>
              <a:buSzPct val="45000"/>
              <a:buFont typeface="Wingdings" charset="2"/>
              <a:buChar char=""/>
            </a:pPr>
            <a:r>
              <a:rPr b="0" lang="en-US" sz="1800" spc="-1" strike="noStrike">
                <a:solidFill>
                  <a:srgbClr val="ffffff"/>
                </a:solidFill>
                <a:latin typeface="Corbel"/>
              </a:rPr>
              <a:t>Third Outline Level</a:t>
            </a:r>
            <a:endParaRPr b="0" lang="en-US" sz="1800" spc="-1" strike="noStrike">
              <a:solidFill>
                <a:srgbClr val="ffffff"/>
              </a:solidFill>
              <a:latin typeface="Corbel"/>
            </a:endParaRPr>
          </a:p>
          <a:p>
            <a:pPr lvl="3" marL="1728000" indent="-216000">
              <a:spcBef>
                <a:spcPts val="567"/>
              </a:spcBef>
              <a:buClr>
                <a:srgbClr val="000000"/>
              </a:buClr>
              <a:buSzPct val="75000"/>
              <a:buFont typeface="Symbol" charset="2"/>
              <a:buChar char=""/>
            </a:pPr>
            <a:r>
              <a:rPr b="0" lang="en-US" sz="1800" spc="-1" strike="noStrike">
                <a:solidFill>
                  <a:srgbClr val="ffffff"/>
                </a:solidFill>
                <a:latin typeface="Corbel"/>
              </a:rPr>
              <a:t>Fourth Outline Level</a:t>
            </a:r>
            <a:endParaRPr b="0" lang="en-US" sz="1800" spc="-1" strike="noStrike">
              <a:solidFill>
                <a:srgbClr val="ffffff"/>
              </a:solidFill>
              <a:latin typeface="Corbel"/>
            </a:endParaRPr>
          </a:p>
          <a:p>
            <a:pPr lvl="4" marL="2160000" indent="-216000">
              <a:spcBef>
                <a:spcPts val="283"/>
              </a:spcBef>
              <a:buClr>
                <a:srgbClr val="000000"/>
              </a:buClr>
              <a:buSzPct val="45000"/>
              <a:buFont typeface="Wingdings" charset="2"/>
              <a:buChar char=""/>
            </a:pPr>
            <a:r>
              <a:rPr b="0" lang="en-US" sz="1800" spc="-1" strike="noStrike">
                <a:solidFill>
                  <a:srgbClr val="ffffff"/>
                </a:solidFill>
                <a:latin typeface="Corbel"/>
              </a:rPr>
              <a:t>Fifth Outline Level</a:t>
            </a:r>
            <a:endParaRPr b="0" lang="en-US" sz="1800" spc="-1" strike="noStrike">
              <a:solidFill>
                <a:srgbClr val="ffffff"/>
              </a:solidFill>
              <a:latin typeface="Corbel"/>
            </a:endParaRPr>
          </a:p>
          <a:p>
            <a:pPr lvl="5" marL="2592000" indent="-216000">
              <a:spcBef>
                <a:spcPts val="283"/>
              </a:spcBef>
              <a:buClr>
                <a:srgbClr val="000000"/>
              </a:buClr>
              <a:buSzPct val="45000"/>
              <a:buFont typeface="Wingdings" charset="2"/>
              <a:buChar char=""/>
            </a:pPr>
            <a:r>
              <a:rPr b="0" lang="en-US" sz="1800" spc="-1" strike="noStrike">
                <a:solidFill>
                  <a:srgbClr val="ffffff"/>
                </a:solidFill>
                <a:latin typeface="Corbel"/>
              </a:rPr>
              <a:t>Sixth Outline Level</a:t>
            </a:r>
            <a:endParaRPr b="0" lang="en-US" sz="1800" spc="-1" strike="noStrike">
              <a:solidFill>
                <a:srgbClr val="ffffff"/>
              </a:solidFill>
              <a:latin typeface="Corbel"/>
            </a:endParaRPr>
          </a:p>
          <a:p>
            <a:pPr lvl="6" marL="3024000" indent="-216000">
              <a:spcBef>
                <a:spcPts val="283"/>
              </a:spcBef>
              <a:buClr>
                <a:srgbClr val="000000"/>
              </a:buClr>
              <a:buSzPct val="45000"/>
              <a:buFont typeface="Wingdings" charset="2"/>
              <a:buChar char=""/>
            </a:pPr>
            <a:r>
              <a:rPr b="0" lang="en-US" sz="1800" spc="-1" strike="noStrike">
                <a:solidFill>
                  <a:srgbClr val="ffffff"/>
                </a:solidFill>
                <a:latin typeface="Corbel"/>
              </a:rPr>
              <a:t>Seventh Outline Level</a:t>
            </a:r>
            <a:endParaRPr b="0" lang="en-US" sz="1800" spc="-1" strike="noStrike">
              <a:solidFill>
                <a:srgbClr val="ffffff"/>
              </a:solidFill>
              <a:latin typeface="Corbel"/>
            </a:endParaRPr>
          </a:p>
        </p:txBody>
      </p:sp>
      <p:pic>
        <p:nvPicPr>
          <p:cNvPr id="8" name="Picture 8" descr=""/>
          <p:cNvPicPr/>
          <p:nvPr/>
        </p:nvPicPr>
        <p:blipFill>
          <a:blip r:embed="rId3"/>
          <a:stretch/>
        </p:blipFill>
        <p:spPr>
          <a:xfrm>
            <a:off x="10986840" y="201960"/>
            <a:ext cx="1133280" cy="10724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6" name="Picture 7" descr=""/>
          <p:cNvPicPr/>
          <p:nvPr/>
        </p:nvPicPr>
        <p:blipFill>
          <a:blip r:embed="rId2"/>
          <a:stretch/>
        </p:blipFill>
        <p:spPr>
          <a:xfrm>
            <a:off x="10986840" y="201960"/>
            <a:ext cx="1133280" cy="1072440"/>
          </a:xfrm>
          <a:prstGeom prst="rect">
            <a:avLst/>
          </a:prstGeom>
          <a:ln>
            <a:noFill/>
          </a:ln>
        </p:spPr>
      </p:pic>
      <p:sp>
        <p:nvSpPr>
          <p:cNvPr id="47" name="PlaceHolder 2"/>
          <p:cNvSpPr>
            <a:spLocks noGrp="1"/>
          </p:cNvSpPr>
          <p:nvPr>
            <p:ph type="title"/>
          </p:nvPr>
        </p:nvSpPr>
        <p:spPr>
          <a:xfrm>
            <a:off x="1202760" y="284040"/>
            <a:ext cx="9783720" cy="1508400"/>
          </a:xfrm>
          <a:prstGeom prst="rect">
            <a:avLst/>
          </a:prstGeom>
        </p:spPr>
        <p:txBody>
          <a:bodyPr anchor="ctr">
            <a:noAutofit/>
          </a:bodyPr>
          <a:p>
            <a:pPr>
              <a:lnSpc>
                <a:spcPct val="85000"/>
              </a:lnSpc>
            </a:pPr>
            <a:r>
              <a:rPr b="0" lang="en-US" sz="4000" spc="-1" strike="noStrike" cap="all">
                <a:solidFill>
                  <a:srgbClr val="ffffff"/>
                </a:solidFill>
                <a:latin typeface="Corbel"/>
              </a:rPr>
              <a:t>Click to edit Master title style</a:t>
            </a:r>
            <a:endParaRPr b="0" lang="en-US" sz="4000" spc="-1" strike="noStrike">
              <a:solidFill>
                <a:srgbClr val="ffffff"/>
              </a:solidFill>
              <a:latin typeface="Corbel"/>
            </a:endParaRPr>
          </a:p>
        </p:txBody>
      </p:sp>
      <p:sp>
        <p:nvSpPr>
          <p:cNvPr id="48" name="PlaceHolder 3"/>
          <p:cNvSpPr>
            <a:spLocks noGrp="1"/>
          </p:cNvSpPr>
          <p:nvPr>
            <p:ph type="body"/>
          </p:nvPr>
        </p:nvSpPr>
        <p:spPr>
          <a:xfrm>
            <a:off x="1202760" y="2011680"/>
            <a:ext cx="9783720" cy="4205880"/>
          </a:xfrm>
          <a:prstGeom prst="rect">
            <a:avLst/>
          </a:prstGeom>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Edit Master text styles</a:t>
            </a:r>
            <a:endParaRPr b="0" lang="en-US" sz="22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Second level</a:t>
            </a:r>
            <a:endParaRPr b="0" lang="en-US" sz="2000" spc="-1" strike="noStrike">
              <a:solidFill>
                <a:srgbClr val="ffffff"/>
              </a:solidFill>
              <a:latin typeface="Corbel"/>
            </a:endParaRPr>
          </a:p>
          <a:p>
            <a:pPr lvl="2" marL="640080" indent="-182520">
              <a:lnSpc>
                <a:spcPct val="90000"/>
              </a:lnSpc>
              <a:spcBef>
                <a:spcPts val="201"/>
              </a:spcBef>
              <a:spcAft>
                <a:spcPts val="400"/>
              </a:spcAft>
              <a:buClr>
                <a:srgbClr val="ffffff"/>
              </a:buClr>
              <a:buFont typeface="Wingdings" charset="2"/>
              <a:buChar char=""/>
            </a:pPr>
            <a:r>
              <a:rPr b="0" lang="en-US" sz="1800" spc="-1" strike="noStrike">
                <a:solidFill>
                  <a:srgbClr val="ffffff"/>
                </a:solidFill>
                <a:latin typeface="Corbel"/>
              </a:rPr>
              <a:t>Third level</a:t>
            </a:r>
            <a:endParaRPr b="0" lang="en-US" sz="1800" spc="-1" strike="noStrike">
              <a:solidFill>
                <a:srgbClr val="ffffff"/>
              </a:solidFill>
              <a:latin typeface="Corbel"/>
            </a:endParaRPr>
          </a:p>
          <a:p>
            <a:pPr lvl="3" marL="8686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Fourth level</a:t>
            </a:r>
            <a:endParaRPr b="0" lang="en-US" sz="1600" spc="-1" strike="noStrike">
              <a:solidFill>
                <a:srgbClr val="ffffff"/>
              </a:solidFill>
              <a:latin typeface="Corbel"/>
            </a:endParaRPr>
          </a:p>
          <a:p>
            <a:pPr lvl="4" marL="10972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Fifth level</a:t>
            </a:r>
            <a:endParaRPr b="0" lang="en-US" sz="1600" spc="-1" strike="noStrike">
              <a:solidFill>
                <a:srgbClr val="ffffff"/>
              </a:solidFill>
              <a:latin typeface="Corbel"/>
            </a:endParaRPr>
          </a:p>
        </p:txBody>
      </p:sp>
      <p:sp>
        <p:nvSpPr>
          <p:cNvPr id="49" name="PlaceHolder 4"/>
          <p:cNvSpPr>
            <a:spLocks noGrp="1"/>
          </p:cNvSpPr>
          <p:nvPr>
            <p:ph type="dt"/>
          </p:nvPr>
        </p:nvSpPr>
        <p:spPr>
          <a:xfrm>
            <a:off x="1202400" y="6422760"/>
            <a:ext cx="3000600" cy="364680"/>
          </a:xfrm>
          <a:prstGeom prst="rect">
            <a:avLst/>
          </a:prstGeom>
        </p:spPr>
        <p:txBody>
          <a:bodyPr rIns="45720" anchor="ctr">
            <a:noAutofit/>
          </a:bodyPr>
          <a:p>
            <a:pPr>
              <a:lnSpc>
                <a:spcPct val="100000"/>
              </a:lnSpc>
              <a:tabLst>
                <a:tab algn="l" pos="0"/>
              </a:tabLst>
            </a:pPr>
            <a:fld id="{BD2C0C35-779D-4BD1-8A52-B1BAA37669BA}" type="datetime">
              <a:rPr b="0" lang="en-US" sz="1050" spc="-1" strike="noStrike">
                <a:solidFill>
                  <a:srgbClr val="ffffff"/>
                </a:solidFill>
                <a:latin typeface="Corbel"/>
              </a:rPr>
              <a:t>1/5/22</a:t>
            </a:fld>
            <a:endParaRPr b="0" lang="en-US" sz="1050" spc="-1" strike="noStrike">
              <a:latin typeface="Times New Roman"/>
            </a:endParaRPr>
          </a:p>
        </p:txBody>
      </p:sp>
      <p:sp>
        <p:nvSpPr>
          <p:cNvPr id="50" name="PlaceHolder 5"/>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51" name="PlaceHolder 6"/>
          <p:cNvSpPr>
            <a:spLocks noGrp="1"/>
          </p:cNvSpPr>
          <p:nvPr>
            <p:ph type="sldNum"/>
          </p:nvPr>
        </p:nvSpPr>
        <p:spPr>
          <a:xfrm>
            <a:off x="10658880" y="6422760"/>
            <a:ext cx="946080" cy="364680"/>
          </a:xfrm>
          <a:prstGeom prst="rect">
            <a:avLst/>
          </a:prstGeom>
        </p:spPr>
        <p:txBody>
          <a:bodyPr lIns="45720" anchor="ctr">
            <a:noAutofit/>
          </a:bodyPr>
          <a:p>
            <a:pPr>
              <a:lnSpc>
                <a:spcPct val="100000"/>
              </a:lnSpc>
              <a:tabLst>
                <a:tab algn="l" pos="0"/>
              </a:tabLst>
            </a:pPr>
            <a:fld id="{2066D599-9C06-46A3-8A41-AE941791F9BD}" type="slidenum">
              <a:rPr b="0" lang="en-US" sz="1200" spc="-1" strike="noStrike">
                <a:solidFill>
                  <a:srgbClr val="ffffff"/>
                </a:solidFill>
                <a:latin typeface="Corbel"/>
              </a:rPr>
              <a:t>&lt;number&gt;</a:t>
            </a:fld>
            <a:endParaRPr b="0" lang="en-US" sz="1200" spc="-1" strike="noStrike">
              <a:latin typeface="Times New Roman"/>
            </a:endParaRPr>
          </a:p>
        </p:txBody>
      </p:sp>
      <p:pic>
        <p:nvPicPr>
          <p:cNvPr id="52" name="Picture 6" descr=""/>
          <p:cNvPicPr/>
          <p:nvPr/>
        </p:nvPicPr>
        <p:blipFill>
          <a:blip r:embed="rId3"/>
          <a:stretch/>
        </p:blipFill>
        <p:spPr>
          <a:xfrm>
            <a:off x="10986840" y="201960"/>
            <a:ext cx="1133280" cy="107244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9"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90" name="Picture 7" descr=""/>
          <p:cNvPicPr/>
          <p:nvPr/>
        </p:nvPicPr>
        <p:blipFill>
          <a:blip r:embed="rId2"/>
          <a:stretch/>
        </p:blipFill>
        <p:spPr>
          <a:xfrm>
            <a:off x="10986840" y="201960"/>
            <a:ext cx="1133280" cy="1072440"/>
          </a:xfrm>
          <a:prstGeom prst="rect">
            <a:avLst/>
          </a:prstGeom>
          <a:ln>
            <a:noFill/>
          </a:ln>
        </p:spPr>
      </p:pic>
      <p:sp>
        <p:nvSpPr>
          <p:cNvPr id="91" name="PlaceHolder 2"/>
          <p:cNvSpPr>
            <a:spLocks noGrp="1"/>
          </p:cNvSpPr>
          <p:nvPr>
            <p:ph type="dt"/>
          </p:nvPr>
        </p:nvSpPr>
        <p:spPr>
          <a:xfrm>
            <a:off x="1202400" y="6422760"/>
            <a:ext cx="3000600" cy="364680"/>
          </a:xfrm>
          <a:prstGeom prst="rect">
            <a:avLst/>
          </a:prstGeom>
        </p:spPr>
        <p:txBody>
          <a:bodyPr rIns="45720" anchor="ctr">
            <a:noAutofit/>
          </a:bodyPr>
          <a:p>
            <a:pPr>
              <a:lnSpc>
                <a:spcPct val="100000"/>
              </a:lnSpc>
            </a:pPr>
            <a:fld id="{0ACA83DF-EBAF-4183-B956-6FEEA48CDB49}" type="datetime">
              <a:rPr b="0" lang="en-US" sz="1050" spc="-1" strike="noStrike">
                <a:solidFill>
                  <a:srgbClr val="ffffff"/>
                </a:solidFill>
                <a:latin typeface="Corbel"/>
              </a:rPr>
              <a:t>1/5/22</a:t>
            </a:fld>
            <a:endParaRPr b="0" lang="en-US" sz="1050" spc="-1" strike="noStrike">
              <a:latin typeface="Times New Roman"/>
            </a:endParaRPr>
          </a:p>
        </p:txBody>
      </p:sp>
      <p:sp>
        <p:nvSpPr>
          <p:cNvPr id="92" name="PlaceHolder 3"/>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93" name="PlaceHolder 4"/>
          <p:cNvSpPr>
            <a:spLocks noGrp="1"/>
          </p:cNvSpPr>
          <p:nvPr>
            <p:ph type="sldNum"/>
          </p:nvPr>
        </p:nvSpPr>
        <p:spPr>
          <a:xfrm>
            <a:off x="10658880" y="6422760"/>
            <a:ext cx="946080" cy="364680"/>
          </a:xfrm>
          <a:prstGeom prst="rect">
            <a:avLst/>
          </a:prstGeom>
        </p:spPr>
        <p:txBody>
          <a:bodyPr lIns="45720" anchor="ctr">
            <a:noAutofit/>
          </a:bodyPr>
          <a:p>
            <a:pPr>
              <a:lnSpc>
                <a:spcPct val="100000"/>
              </a:lnSpc>
            </a:pPr>
            <a:fld id="{C68D86E0-D4B4-414A-8617-B69DF75FC065}" type="slidenum">
              <a:rPr b="0" lang="en-US" sz="1200" spc="-1" strike="noStrike">
                <a:solidFill>
                  <a:srgbClr val="ffffff"/>
                </a:solidFill>
                <a:latin typeface="Corbel"/>
              </a:rPr>
              <a:t>&lt;number&gt;</a:t>
            </a:fld>
            <a:endParaRPr b="0" lang="en-US" sz="1200" spc="-1" strike="noStrike">
              <a:latin typeface="Times New Roman"/>
            </a:endParaRPr>
          </a:p>
        </p:txBody>
      </p:sp>
      <p:sp>
        <p:nvSpPr>
          <p:cNvPr id="94"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Corbel"/>
              </a:rPr>
              <a:t>Click to edit the title text format</a:t>
            </a:r>
            <a:endParaRPr b="0" lang="en-US" sz="1800" spc="-1" strike="noStrike">
              <a:solidFill>
                <a:srgbClr val="ffffff"/>
              </a:solidFill>
              <a:latin typeface="Corbel"/>
            </a:endParaRPr>
          </a:p>
        </p:txBody>
      </p:sp>
      <p:sp>
        <p:nvSpPr>
          <p:cNvPr id="95"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ffffff"/>
                </a:solidFill>
                <a:latin typeface="Corbel"/>
              </a:rPr>
              <a:t>Click to edit the outline text format</a:t>
            </a:r>
            <a:endParaRPr b="0" lang="en-US" sz="2200" spc="-1" strike="noStrike">
              <a:solidFill>
                <a:srgbClr val="ffffff"/>
              </a:solidFill>
              <a:latin typeface="Corbel"/>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Corbel"/>
              </a:rPr>
              <a:t>Second Outline Level</a:t>
            </a:r>
            <a:endParaRPr b="0" lang="en-US" sz="1800" spc="-1" strike="noStrike">
              <a:solidFill>
                <a:srgbClr val="ffffff"/>
              </a:solidFill>
              <a:latin typeface="Corbel"/>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Corbel"/>
              </a:rPr>
              <a:t>Third Outline Level</a:t>
            </a:r>
            <a:endParaRPr b="0" lang="en-US" sz="1600" spc="-1" strike="noStrike">
              <a:solidFill>
                <a:srgbClr val="ffffff"/>
              </a:solidFill>
              <a:latin typeface="Corbel"/>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Corbel"/>
              </a:rPr>
              <a:t>Fourth Outline Level</a:t>
            </a:r>
            <a:endParaRPr b="0" lang="en-US" sz="1600" spc="-1" strike="noStrike">
              <a:solidFill>
                <a:srgbClr val="ffffff"/>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orbel"/>
              </a:rPr>
              <a:t>Fifth Outline Level</a:t>
            </a:r>
            <a:endParaRPr b="0" lang="en-US" sz="2000" spc="-1" strike="noStrike">
              <a:solidFill>
                <a:srgbClr val="ffffff"/>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orbel"/>
              </a:rPr>
              <a:t>Sixth Outline Level</a:t>
            </a:r>
            <a:endParaRPr b="0" lang="en-US" sz="2000" spc="-1" strike="noStrike">
              <a:solidFill>
                <a:srgbClr val="ffffff"/>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orbel"/>
              </a:rPr>
              <a:t>Seventh Outline Level</a:t>
            </a:r>
            <a:endParaRPr b="0" lang="en-US" sz="2000" spc="-1" strike="noStrike">
              <a:solidFill>
                <a:srgbClr val="ffffff"/>
              </a:solidFill>
              <a:latin typeface="Corbe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3.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3.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3.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13.xml"/><Relationship Id="rId3"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13.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3.xml"/><Relationship Id="rId4"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83.jpe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13.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3.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3.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3.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13.xml"/><Relationship Id="rId4"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13.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slideLayout" Target="../slideLayouts/slideLayout13.xml"/><Relationship Id="rId4"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3.xml"/><Relationship Id="rId3"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slideLayout" Target="../slideLayouts/slideLayout13.xml"/><Relationship Id="rId5"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slideLayout" Target="../slideLayouts/slideLayout13.xml"/><Relationship Id="rId3"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slideLayout" Target="../slideLayouts/slideLayout13.xml"/><Relationship Id="rId4"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slideLayout" Target="../slideLayouts/slideLayout13.xml"/><Relationship Id="rId8"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222.jpe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slideLayout" Target="../slideLayouts/slideLayout13.xml"/><Relationship Id="rId5"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slideLayout" Target="../slideLayouts/slideLayout13.xml"/><Relationship Id="rId4"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image" Target="../media/image228.jpeg"/><Relationship Id="rId2"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slideLayout" Target="../slideLayouts/slideLayout13.xml"/><Relationship Id="rId6"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slideLayout" Target="../slideLayouts/slideLayout13.xml"/><Relationship Id="rId4"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slideLayout" Target="../slideLayouts/slideLayout13.xml"/><Relationship Id="rId3"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slideLayout" Target="../slideLayouts/slideLayout13.xml"/><Relationship Id="rId3"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slideLayout" Target="../slideLayouts/slideLayout13.xml"/><Relationship Id="rId3" Type="http://schemas.openxmlformats.org/officeDocument/2006/relationships/notesSlide" Target="../notesSlides/notesSlide152.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25.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slideLayout" Target="../slideLayouts/slideLayout25.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25.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25.xml"/><Relationship Id="rId7"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25.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25.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13.xml"/><Relationship Id="rId5"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jpeg"/><Relationship Id="rId4" Type="http://schemas.openxmlformats.org/officeDocument/2006/relationships/slideLayout" Target="../slideLayouts/slideLayout13.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bit.ly/quaesita_damnedlies" TargetMode="External"/><Relationship Id="rId2" Type="http://schemas.openxmlformats.org/officeDocument/2006/relationships/hyperlink" Target="https://bit.ly/quaesita_damnedlies" TargetMode="External"/><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1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13.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jpeg"/><Relationship Id="rId4" Type="http://schemas.openxmlformats.org/officeDocument/2006/relationships/slideLayout" Target="../slideLayouts/slideLayout13.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13.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3.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13.xml"/><Relationship Id="rId5"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3.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slideLayout" Target="../slideLayouts/slideLayout13.xml"/><Relationship Id="rId5"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slideLayout" Target="../slideLayouts/slideLayout13.xml"/><Relationship Id="rId5"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jpeg"/><Relationship Id="rId3"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slideLayout" Target="../slideLayouts/slideLayout13.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145.jpe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13.xml"/><Relationship Id="rId5"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hyperlink" Target="https://rpsychologist.com/d3/ci/" TargetMode="External"/><Relationship Id="rId2" Type="http://schemas.openxmlformats.org/officeDocument/2006/relationships/hyperlink" Target="https://rpsychologist.com/d3/ci/" TargetMode="External"/><Relationship Id="rId3" Type="http://schemas.openxmlformats.org/officeDocument/2006/relationships/hyperlink" Target="https://rpsychologist.com/d3/ci/" TargetMode="External"/><Relationship Id="rId4"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13.xml"/><Relationship Id="rId5"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3.xml"/><Relationship Id="rId4"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3.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jpeg"/><Relationship Id="rId3" Type="http://schemas.openxmlformats.org/officeDocument/2006/relationships/slideLayout" Target="../slideLayouts/slideLayout13.xml"/><Relationship Id="rId4"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3.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3.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1202760" y="284040"/>
            <a:ext cx="9783720" cy="1508400"/>
          </a:xfrm>
          <a:prstGeom prst="rect">
            <a:avLst/>
          </a:prstGeom>
          <a:noFill/>
          <a:ln>
            <a:noFill/>
          </a:ln>
        </p:spPr>
        <p:txBody>
          <a:bodyPr anchor="ctr">
            <a:normAutofit/>
          </a:bodyPr>
          <a:p>
            <a:pPr>
              <a:lnSpc>
                <a:spcPct val="85000"/>
              </a:lnSpc>
            </a:pPr>
            <a:r>
              <a:rPr b="0" lang="en-US" sz="4000" spc="-1" strike="noStrike" cap="all">
                <a:solidFill>
                  <a:srgbClr val="ffffff"/>
                </a:solidFill>
                <a:latin typeface="Corbel"/>
              </a:rPr>
              <a:t>Data Analyst Nanodegree</a:t>
            </a:r>
            <a:br/>
            <a:endParaRPr b="0" lang="en-US" sz="4000" spc="-1" strike="noStrike">
              <a:solidFill>
                <a:srgbClr val="ffffff"/>
              </a:solidFill>
              <a:latin typeface="Corbel"/>
            </a:endParaRPr>
          </a:p>
        </p:txBody>
      </p:sp>
      <p:sp>
        <p:nvSpPr>
          <p:cNvPr id="139"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1" lang="en-US" sz="3200" spc="-1" strike="noStrike">
                <a:solidFill>
                  <a:srgbClr val="ffffff"/>
                </a:solidFill>
                <a:latin typeface="Corbel"/>
              </a:rPr>
              <a:t>Session 5</a:t>
            </a:r>
            <a:endParaRPr b="0" lang="en-US" sz="3200" spc="-1" strike="noStrike">
              <a:solidFill>
                <a:srgbClr val="ffffff"/>
              </a:solidFill>
              <a:latin typeface="Corbel"/>
            </a:endParaRPr>
          </a:p>
          <a:p>
            <a:pPr>
              <a:lnSpc>
                <a:spcPct val="90000"/>
              </a:lnSpc>
              <a:spcBef>
                <a:spcPts val="1199"/>
              </a:spcBef>
              <a:spcAft>
                <a:spcPts val="201"/>
              </a:spcAft>
              <a:tabLst>
                <a:tab algn="l" pos="0"/>
              </a:tabLst>
            </a:pPr>
            <a:endParaRPr b="0" lang="en-US" sz="3200" spc="-1" strike="noStrike">
              <a:solidFill>
                <a:srgbClr val="ffffff"/>
              </a:solidFill>
              <a:latin typeface="Corbel"/>
            </a:endParaRPr>
          </a:p>
          <a:p>
            <a:pPr>
              <a:lnSpc>
                <a:spcPct val="90000"/>
              </a:lnSpc>
              <a:spcBef>
                <a:spcPts val="1199"/>
              </a:spcBef>
              <a:spcAft>
                <a:spcPts val="201"/>
              </a:spcAft>
              <a:tabLst>
                <a:tab algn="l" pos="0"/>
              </a:tabLst>
            </a:pPr>
            <a:r>
              <a:rPr b="1" lang="en-US" sz="2200" spc="-1" strike="noStrike">
                <a:solidFill>
                  <a:srgbClr val="ffffff"/>
                </a:solidFill>
                <a:latin typeface="Corbel"/>
              </a:rPr>
              <a:t>Conducted by:  Hamza</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Collect data</a:t>
            </a:r>
            <a:endParaRPr b="0" lang="en-US" sz="4000" spc="-1" strike="noStrike">
              <a:solidFill>
                <a:srgbClr val="ffffff"/>
              </a:solidFill>
              <a:latin typeface="Corbel"/>
            </a:endParaRPr>
          </a:p>
        </p:txBody>
      </p:sp>
      <p:sp>
        <p:nvSpPr>
          <p:cNvPr id="16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70" name="Picture 4" descr=""/>
          <p:cNvPicPr/>
          <p:nvPr/>
        </p:nvPicPr>
        <p:blipFill>
          <a:blip r:embed="rId1"/>
          <a:stretch/>
        </p:blipFill>
        <p:spPr>
          <a:xfrm>
            <a:off x="3251520" y="2514600"/>
            <a:ext cx="3337560" cy="2499840"/>
          </a:xfrm>
          <a:prstGeom prst="rect">
            <a:avLst/>
          </a:prstGeom>
          <a:ln>
            <a:noFill/>
          </a:ln>
        </p:spPr>
      </p:pic>
      <p:pic>
        <p:nvPicPr>
          <p:cNvPr id="171" name="Picture 5" descr=""/>
          <p:cNvPicPr/>
          <p:nvPr/>
        </p:nvPicPr>
        <p:blipFill>
          <a:blip r:embed="rId2"/>
          <a:stretch/>
        </p:blipFill>
        <p:spPr>
          <a:xfrm>
            <a:off x="3251520" y="5557680"/>
            <a:ext cx="3305160" cy="771120"/>
          </a:xfrm>
          <a:prstGeom prst="rect">
            <a:avLst/>
          </a:prstGeom>
          <a:ln>
            <a:noFill/>
          </a:ln>
        </p:spPr>
      </p:pic>
      <p:pic>
        <p:nvPicPr>
          <p:cNvPr id="172" name="Picture 7" descr=""/>
          <p:cNvPicPr/>
          <p:nvPr/>
        </p:nvPicPr>
        <p:blipFill>
          <a:blip r:embed="rId3"/>
          <a:stretch/>
        </p:blipFill>
        <p:spPr>
          <a:xfrm>
            <a:off x="8699400" y="4867200"/>
            <a:ext cx="2466720" cy="184752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498" name="" descr=""/>
          <p:cNvPicPr/>
          <p:nvPr/>
        </p:nvPicPr>
        <p:blipFill>
          <a:blip r:embed="rId1"/>
          <a:stretch/>
        </p:blipFill>
        <p:spPr>
          <a:xfrm>
            <a:off x="2474280" y="2011320"/>
            <a:ext cx="7240320" cy="420588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500" name="" descr=""/>
          <p:cNvPicPr/>
          <p:nvPr/>
        </p:nvPicPr>
        <p:blipFill>
          <a:blip r:embed="rId1"/>
          <a:stretch/>
        </p:blipFill>
        <p:spPr>
          <a:xfrm>
            <a:off x="2467080" y="2011320"/>
            <a:ext cx="7254720" cy="420588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502" name="" descr=""/>
          <p:cNvPicPr/>
          <p:nvPr/>
        </p:nvPicPr>
        <p:blipFill>
          <a:blip r:embed="rId1"/>
          <a:stretch/>
        </p:blipFill>
        <p:spPr>
          <a:xfrm>
            <a:off x="2305440" y="2011320"/>
            <a:ext cx="7578000" cy="420588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504" name="" descr=""/>
          <p:cNvPicPr/>
          <p:nvPr/>
        </p:nvPicPr>
        <p:blipFill>
          <a:blip r:embed="rId1"/>
          <a:stretch/>
        </p:blipFill>
        <p:spPr>
          <a:xfrm>
            <a:off x="1202400" y="2386800"/>
            <a:ext cx="9783720" cy="345528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506" name="" descr=""/>
          <p:cNvPicPr/>
          <p:nvPr/>
        </p:nvPicPr>
        <p:blipFill>
          <a:blip r:embed="rId1"/>
          <a:stretch/>
        </p:blipFill>
        <p:spPr>
          <a:xfrm>
            <a:off x="2006280" y="2011320"/>
            <a:ext cx="8176320" cy="420588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508" name="" descr=""/>
          <p:cNvPicPr/>
          <p:nvPr/>
        </p:nvPicPr>
        <p:blipFill>
          <a:blip r:embed="rId1"/>
          <a:stretch/>
        </p:blipFill>
        <p:spPr>
          <a:xfrm>
            <a:off x="1762200" y="2011320"/>
            <a:ext cx="8664120" cy="420588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510" name="" descr=""/>
          <p:cNvPicPr/>
          <p:nvPr/>
        </p:nvPicPr>
        <p:blipFill>
          <a:blip r:embed="rId1"/>
          <a:stretch/>
        </p:blipFill>
        <p:spPr>
          <a:xfrm>
            <a:off x="1581840" y="2011320"/>
            <a:ext cx="9024840" cy="420588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512" name="" descr=""/>
          <p:cNvPicPr/>
          <p:nvPr/>
        </p:nvPicPr>
        <p:blipFill>
          <a:blip r:embed="rId1"/>
          <a:stretch/>
        </p:blipFill>
        <p:spPr>
          <a:xfrm>
            <a:off x="1965600" y="2011320"/>
            <a:ext cx="8257320" cy="420588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514" name="" descr=""/>
          <p:cNvPicPr/>
          <p:nvPr/>
        </p:nvPicPr>
        <p:blipFill>
          <a:blip r:embed="rId1"/>
          <a:stretch/>
        </p:blipFill>
        <p:spPr>
          <a:xfrm>
            <a:off x="1202400" y="2109240"/>
            <a:ext cx="9783720" cy="401040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516" name="" descr=""/>
          <p:cNvPicPr/>
          <p:nvPr/>
        </p:nvPicPr>
        <p:blipFill>
          <a:blip r:embed="rId1"/>
          <a:stretch/>
        </p:blipFill>
        <p:spPr>
          <a:xfrm>
            <a:off x="1452240" y="2011320"/>
            <a:ext cx="9284400" cy="42058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Statistics </a:t>
            </a:r>
            <a:endParaRPr b="0" lang="en-US" sz="4000" spc="-1" strike="noStrike">
              <a:solidFill>
                <a:srgbClr val="ffffff"/>
              </a:solidFill>
              <a:latin typeface="Corbel"/>
            </a:endParaRPr>
          </a:p>
        </p:txBody>
      </p:sp>
      <p:sp>
        <p:nvSpPr>
          <p:cNvPr id="17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75" name="Picture 4" descr=""/>
          <p:cNvPicPr/>
          <p:nvPr/>
        </p:nvPicPr>
        <p:blipFill>
          <a:blip r:embed="rId1"/>
          <a:stretch/>
        </p:blipFill>
        <p:spPr>
          <a:xfrm>
            <a:off x="975960" y="3481920"/>
            <a:ext cx="5118120" cy="2865960"/>
          </a:xfrm>
          <a:prstGeom prst="rect">
            <a:avLst/>
          </a:prstGeom>
          <a:ln>
            <a:noFill/>
          </a:ln>
        </p:spPr>
      </p:pic>
      <p:pic>
        <p:nvPicPr>
          <p:cNvPr id="176" name="Picture 6" descr=""/>
          <p:cNvPicPr/>
          <p:nvPr/>
        </p:nvPicPr>
        <p:blipFill>
          <a:blip r:embed="rId2"/>
          <a:stretch/>
        </p:blipFill>
        <p:spPr>
          <a:xfrm>
            <a:off x="8088840" y="2514600"/>
            <a:ext cx="2770200" cy="352224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en-US" sz="4000" spc="-1" strike="noStrike" cap="all">
                <a:solidFill>
                  <a:srgbClr val="ffffff"/>
                </a:solidFill>
                <a:latin typeface="Corbel"/>
              </a:rPr>
              <a:t>Trial </a:t>
            </a:r>
            <a:endParaRPr b="0" lang="en-US" sz="4000" spc="-1" strike="noStrike">
              <a:solidFill>
                <a:srgbClr val="ffffff"/>
              </a:solidFill>
              <a:latin typeface="Corbel"/>
            </a:endParaRPr>
          </a:p>
        </p:txBody>
      </p:sp>
      <p:sp>
        <p:nvSpPr>
          <p:cNvPr id="51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19" name="Picture 3" descr=""/>
          <p:cNvPicPr/>
          <p:nvPr/>
        </p:nvPicPr>
        <p:blipFill>
          <a:blip r:embed="rId1"/>
          <a:stretch/>
        </p:blipFill>
        <p:spPr>
          <a:xfrm>
            <a:off x="2198160" y="2347560"/>
            <a:ext cx="7793640" cy="437220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2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22" name="Picture 3" descr=""/>
          <p:cNvPicPr/>
          <p:nvPr/>
        </p:nvPicPr>
        <p:blipFill>
          <a:blip r:embed="rId1"/>
          <a:stretch/>
        </p:blipFill>
        <p:spPr>
          <a:xfrm>
            <a:off x="2725560" y="2350440"/>
            <a:ext cx="6359760" cy="295668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Random things we can’t control?</a:t>
            </a:r>
            <a:endParaRPr b="0" lang="en-US" sz="4000" spc="-1" strike="noStrike">
              <a:solidFill>
                <a:srgbClr val="ffffff"/>
              </a:solidFill>
              <a:latin typeface="Corbel"/>
            </a:endParaRPr>
          </a:p>
        </p:txBody>
      </p:sp>
      <p:sp>
        <p:nvSpPr>
          <p:cNvPr id="524"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How to draw valid conclusions?</a:t>
            </a:r>
            <a:endParaRPr b="0" lang="en-US" sz="2200" spc="-1" strike="noStrike">
              <a:solidFill>
                <a:srgbClr val="ffffff"/>
              </a:solidFill>
              <a:latin typeface="Corbel"/>
            </a:endParaRPr>
          </a:p>
        </p:txBody>
      </p:sp>
      <p:pic>
        <p:nvPicPr>
          <p:cNvPr id="525" name="Picture 3" descr=""/>
          <p:cNvPicPr/>
          <p:nvPr/>
        </p:nvPicPr>
        <p:blipFill>
          <a:blip r:embed="rId1"/>
          <a:stretch/>
        </p:blipFill>
        <p:spPr>
          <a:xfrm>
            <a:off x="3357360" y="2465280"/>
            <a:ext cx="5477040" cy="192708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en-US" sz="4000" spc="-1" strike="noStrike" cap="all">
                <a:solidFill>
                  <a:srgbClr val="ffffff"/>
                </a:solidFill>
                <a:latin typeface="Corbel"/>
              </a:rPr>
              <a:t>population</a:t>
            </a:r>
            <a:endParaRPr b="0" lang="en-US" sz="4000" spc="-1" strike="noStrike">
              <a:solidFill>
                <a:srgbClr val="ffffff"/>
              </a:solidFill>
              <a:latin typeface="Corbel"/>
            </a:endParaRPr>
          </a:p>
        </p:txBody>
      </p:sp>
      <p:sp>
        <p:nvSpPr>
          <p:cNvPr id="52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28" name="Picture 4" descr=""/>
          <p:cNvPicPr/>
          <p:nvPr/>
        </p:nvPicPr>
        <p:blipFill>
          <a:blip r:embed="rId1"/>
          <a:stretch/>
        </p:blipFill>
        <p:spPr>
          <a:xfrm>
            <a:off x="3931920" y="2741760"/>
            <a:ext cx="4325400" cy="274536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Repeat experiment?</a:t>
            </a:r>
            <a:endParaRPr b="0" lang="en-US" sz="4000" spc="-1" strike="noStrike">
              <a:solidFill>
                <a:srgbClr val="ffffff"/>
              </a:solidFill>
              <a:latin typeface="Corbel"/>
            </a:endParaRPr>
          </a:p>
        </p:txBody>
      </p:sp>
      <p:sp>
        <p:nvSpPr>
          <p:cNvPr id="53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31" name="Picture 3" descr=""/>
          <p:cNvPicPr/>
          <p:nvPr/>
        </p:nvPicPr>
        <p:blipFill>
          <a:blip r:embed="rId1"/>
          <a:stretch/>
        </p:blipFill>
        <p:spPr>
          <a:xfrm>
            <a:off x="2300040" y="2157480"/>
            <a:ext cx="7287120" cy="447624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en-US" sz="4000" spc="-1" strike="noStrike" cap="all">
                <a:solidFill>
                  <a:srgbClr val="ffffff"/>
                </a:solidFill>
                <a:latin typeface="Corbel"/>
              </a:rPr>
              <a:t>Sampling Distribution </a:t>
            </a:r>
            <a:endParaRPr b="0" lang="en-US" sz="4000" spc="-1" strike="noStrike">
              <a:solidFill>
                <a:srgbClr val="ffffff"/>
              </a:solidFill>
              <a:latin typeface="Corbel"/>
            </a:endParaRPr>
          </a:p>
        </p:txBody>
      </p:sp>
      <p:sp>
        <p:nvSpPr>
          <p:cNvPr id="5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34" name="Picture 3" descr=""/>
          <p:cNvPicPr/>
          <p:nvPr/>
        </p:nvPicPr>
        <p:blipFill>
          <a:blip r:embed="rId1"/>
          <a:stretch/>
        </p:blipFill>
        <p:spPr>
          <a:xfrm>
            <a:off x="822960" y="2246040"/>
            <a:ext cx="4221000" cy="3736800"/>
          </a:xfrm>
          <a:prstGeom prst="rect">
            <a:avLst/>
          </a:prstGeom>
          <a:ln>
            <a:noFill/>
          </a:ln>
        </p:spPr>
      </p:pic>
      <p:pic>
        <p:nvPicPr>
          <p:cNvPr id="535" name="Picture 4" descr=""/>
          <p:cNvPicPr/>
          <p:nvPr/>
        </p:nvPicPr>
        <p:blipFill>
          <a:blip r:embed="rId2"/>
          <a:stretch/>
        </p:blipFill>
        <p:spPr>
          <a:xfrm>
            <a:off x="6446880" y="2283840"/>
            <a:ext cx="4312440" cy="3699360"/>
          </a:xfrm>
          <a:prstGeom prst="rect">
            <a:avLst/>
          </a:prstGeom>
          <a:ln>
            <a:noFill/>
          </a:ln>
        </p:spPr>
      </p:pic>
      <p:sp>
        <p:nvSpPr>
          <p:cNvPr id="536" name="CustomShape 3"/>
          <p:cNvSpPr/>
          <p:nvPr/>
        </p:nvSpPr>
        <p:spPr>
          <a:xfrm>
            <a:off x="6865560" y="6305400"/>
            <a:ext cx="25938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Any better option?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bridge the gap … assumptions </a:t>
            </a:r>
            <a:endParaRPr b="0" lang="en-US" sz="4000" spc="-1" strike="noStrike">
              <a:solidFill>
                <a:srgbClr val="ffffff"/>
              </a:solidFill>
              <a:latin typeface="Corbel"/>
            </a:endParaRPr>
          </a:p>
        </p:txBody>
      </p:sp>
      <p:sp>
        <p:nvSpPr>
          <p:cNvPr id="538"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assume Normal </a:t>
            </a:r>
            <a:endParaRPr b="0" lang="en-US" sz="2200" spc="-1" strike="noStrike">
              <a:solidFill>
                <a:srgbClr val="ffffff"/>
              </a:solidFill>
              <a:latin typeface="Corbel"/>
            </a:endParaRPr>
          </a:p>
        </p:txBody>
      </p:sp>
      <p:pic>
        <p:nvPicPr>
          <p:cNvPr id="539" name="Picture 2" descr="to close one&amp;#39;s eyes&amp;quot; in Thai | Lingopolo"/>
          <p:cNvPicPr/>
          <p:nvPr/>
        </p:nvPicPr>
        <p:blipFill>
          <a:blip r:embed="rId1"/>
          <a:stretch/>
        </p:blipFill>
        <p:spPr>
          <a:xfrm>
            <a:off x="4898880" y="2590920"/>
            <a:ext cx="4571640" cy="304776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pros</a:t>
            </a:r>
            <a:endParaRPr b="0" lang="en-US" sz="4000" spc="-1" strike="noStrike">
              <a:solidFill>
                <a:srgbClr val="ffffff"/>
              </a:solidFill>
              <a:latin typeface="Corbel"/>
            </a:endParaRPr>
          </a:p>
        </p:txBody>
      </p:sp>
      <p:sp>
        <p:nvSpPr>
          <p:cNvPr id="54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42" name="Picture 3" descr=""/>
          <p:cNvPicPr/>
          <p:nvPr/>
        </p:nvPicPr>
        <p:blipFill>
          <a:blip r:embed="rId1"/>
          <a:stretch/>
        </p:blipFill>
        <p:spPr>
          <a:xfrm>
            <a:off x="768240" y="2024640"/>
            <a:ext cx="10697760" cy="463068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cons</a:t>
            </a:r>
            <a:endParaRPr b="0" lang="en-US" sz="4000" spc="-1" strike="noStrike">
              <a:solidFill>
                <a:srgbClr val="ffffff"/>
              </a:solidFill>
              <a:latin typeface="Corbel"/>
            </a:endParaRPr>
          </a:p>
        </p:txBody>
      </p:sp>
      <p:sp>
        <p:nvSpPr>
          <p:cNvPr id="54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45" name="Picture 3" descr=""/>
          <p:cNvPicPr/>
          <p:nvPr/>
        </p:nvPicPr>
        <p:blipFill>
          <a:blip r:embed="rId1"/>
          <a:stretch/>
        </p:blipFill>
        <p:spPr>
          <a:xfrm>
            <a:off x="1381320" y="2011680"/>
            <a:ext cx="9307440" cy="4644720"/>
          </a:xfrm>
          <a:prstGeom prst="rect">
            <a:avLst/>
          </a:prstGeom>
          <a:ln>
            <a:noFill/>
          </a:ln>
        </p:spPr>
      </p:pic>
      <p:sp>
        <p:nvSpPr>
          <p:cNvPr id="546" name="CustomShape 3"/>
          <p:cNvSpPr/>
          <p:nvPr/>
        </p:nvSpPr>
        <p:spPr>
          <a:xfrm>
            <a:off x="7958160" y="5943600"/>
            <a:ext cx="300204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335b74"/>
                </a:solidFill>
                <a:latin typeface="Corbel"/>
              </a:rPr>
              <a:t>P value parametric: 0.04</a:t>
            </a:r>
            <a:endParaRPr b="0" lang="en-US" sz="1800" spc="-1" strike="noStrike">
              <a:latin typeface="Arial"/>
            </a:endParaRPr>
          </a:p>
          <a:p>
            <a:pPr>
              <a:lnSpc>
                <a:spcPct val="100000"/>
              </a:lnSpc>
            </a:pPr>
            <a:r>
              <a:rPr b="0" lang="en-US" sz="1800" spc="-1" strike="noStrike">
                <a:solidFill>
                  <a:srgbClr val="335b74"/>
                </a:solidFill>
                <a:latin typeface="Corbel"/>
              </a:rPr>
              <a:t>P value non par. : </a:t>
            </a:r>
            <a:r>
              <a:rPr b="0" lang="en-US" sz="1800" spc="-1" strike="noStrike">
                <a:solidFill>
                  <a:srgbClr val="335b74"/>
                </a:solidFill>
                <a:latin typeface="Corbel"/>
              </a:rPr>
              <a:t>	</a:t>
            </a:r>
            <a:r>
              <a:rPr b="0" lang="en-US" sz="1800" spc="-1" strike="noStrike">
                <a:solidFill>
                  <a:srgbClr val="335b74"/>
                </a:solidFill>
                <a:latin typeface="Corbel"/>
              </a:rPr>
              <a:t>0.63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check normality?</a:t>
            </a:r>
            <a:endParaRPr b="0" lang="en-US" sz="4000" spc="-1" strike="noStrike">
              <a:solidFill>
                <a:srgbClr val="ffffff"/>
              </a:solidFill>
              <a:latin typeface="Corbel"/>
            </a:endParaRPr>
          </a:p>
        </p:txBody>
      </p:sp>
      <p:sp>
        <p:nvSpPr>
          <p:cNvPr id="54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49" name="Picture 3" descr=""/>
          <p:cNvPicPr/>
          <p:nvPr/>
        </p:nvPicPr>
        <p:blipFill>
          <a:blip r:embed="rId1"/>
          <a:stretch/>
        </p:blipFill>
        <p:spPr>
          <a:xfrm>
            <a:off x="233640" y="1792800"/>
            <a:ext cx="11767320" cy="50940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did we learn?</a:t>
            </a:r>
            <a:endParaRPr b="0" lang="en-US" sz="4000" spc="-1" strike="noStrike">
              <a:solidFill>
                <a:srgbClr val="ffffff"/>
              </a:solidFill>
              <a:latin typeface="Corbel"/>
            </a:endParaRPr>
          </a:p>
        </p:txBody>
      </p:sp>
      <p:sp>
        <p:nvSpPr>
          <p:cNvPr id="17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79" name="Picture 3" descr=""/>
          <p:cNvPicPr/>
          <p:nvPr/>
        </p:nvPicPr>
        <p:blipFill>
          <a:blip r:embed="rId1"/>
          <a:stretch/>
        </p:blipFill>
        <p:spPr>
          <a:xfrm>
            <a:off x="1141560" y="3042360"/>
            <a:ext cx="10382400" cy="237348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Normality tests</a:t>
            </a:r>
            <a:endParaRPr b="0" lang="en-US" sz="4000" spc="-1" strike="noStrike">
              <a:solidFill>
                <a:srgbClr val="ffffff"/>
              </a:solidFill>
              <a:latin typeface="Corbel"/>
            </a:endParaRPr>
          </a:p>
        </p:txBody>
      </p:sp>
      <p:sp>
        <p:nvSpPr>
          <p:cNvPr id="5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52" name="Picture 3" descr=""/>
          <p:cNvPicPr/>
          <p:nvPr/>
        </p:nvPicPr>
        <p:blipFill>
          <a:blip r:embed="rId1"/>
          <a:stretch/>
        </p:blipFill>
        <p:spPr>
          <a:xfrm>
            <a:off x="654480" y="2011680"/>
            <a:ext cx="4447800" cy="4286520"/>
          </a:xfrm>
          <a:prstGeom prst="rect">
            <a:avLst/>
          </a:prstGeom>
          <a:ln>
            <a:noFill/>
          </a:ln>
        </p:spPr>
      </p:pic>
      <p:pic>
        <p:nvPicPr>
          <p:cNvPr id="553" name="Picture 4" descr=""/>
          <p:cNvPicPr/>
          <p:nvPr/>
        </p:nvPicPr>
        <p:blipFill>
          <a:blip r:embed="rId2"/>
          <a:stretch/>
        </p:blipFill>
        <p:spPr>
          <a:xfrm>
            <a:off x="6033240" y="1285560"/>
            <a:ext cx="4953240" cy="3314880"/>
          </a:xfrm>
          <a:prstGeom prst="rect">
            <a:avLst/>
          </a:prstGeom>
          <a:ln>
            <a:noFill/>
          </a:ln>
        </p:spPr>
      </p:pic>
      <p:pic>
        <p:nvPicPr>
          <p:cNvPr id="554" name="Picture 5" descr=""/>
          <p:cNvPicPr/>
          <p:nvPr/>
        </p:nvPicPr>
        <p:blipFill>
          <a:blip r:embed="rId3"/>
          <a:stretch/>
        </p:blipFill>
        <p:spPr>
          <a:xfrm>
            <a:off x="5919120" y="4819320"/>
            <a:ext cx="5181840" cy="184788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Assume normal sample distribution </a:t>
            </a:r>
            <a:endParaRPr b="0" lang="en-US" sz="4000" spc="-1" strike="noStrike">
              <a:solidFill>
                <a:srgbClr val="ffffff"/>
              </a:solidFill>
              <a:latin typeface="Corbel"/>
            </a:endParaRPr>
          </a:p>
        </p:txBody>
      </p:sp>
      <p:sp>
        <p:nvSpPr>
          <p:cNvPr id="55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57" name="Picture 3" descr=""/>
          <p:cNvPicPr/>
          <p:nvPr/>
        </p:nvPicPr>
        <p:blipFill>
          <a:blip r:embed="rId1"/>
          <a:stretch/>
        </p:blipFill>
        <p:spPr>
          <a:xfrm>
            <a:off x="3219480" y="2109960"/>
            <a:ext cx="4123080" cy="400932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5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60" name="Picture 3" descr=""/>
          <p:cNvPicPr/>
          <p:nvPr/>
        </p:nvPicPr>
        <p:blipFill>
          <a:blip r:embed="rId1"/>
          <a:stretch/>
        </p:blipFill>
        <p:spPr>
          <a:xfrm>
            <a:off x="299520" y="885960"/>
            <a:ext cx="5343840" cy="5725080"/>
          </a:xfrm>
          <a:prstGeom prst="rect">
            <a:avLst/>
          </a:prstGeom>
          <a:ln>
            <a:noFill/>
          </a:ln>
        </p:spPr>
      </p:pic>
      <p:pic>
        <p:nvPicPr>
          <p:cNvPr id="561" name="Picture 4" descr=""/>
          <p:cNvPicPr/>
          <p:nvPr/>
        </p:nvPicPr>
        <p:blipFill>
          <a:blip r:embed="rId2"/>
          <a:stretch/>
        </p:blipFill>
        <p:spPr>
          <a:xfrm>
            <a:off x="5719680" y="962280"/>
            <a:ext cx="5191560" cy="557244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Do not rely on CLT </a:t>
            </a:r>
            <a:endParaRPr b="0" lang="en-US" sz="4000" spc="-1" strike="noStrike">
              <a:solidFill>
                <a:srgbClr val="ffffff"/>
              </a:solidFill>
              <a:latin typeface="Corbel"/>
            </a:endParaRPr>
          </a:p>
        </p:txBody>
      </p:sp>
      <p:sp>
        <p:nvSpPr>
          <p:cNvPr id="56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64" name="Picture 3" descr=""/>
          <p:cNvPicPr/>
          <p:nvPr/>
        </p:nvPicPr>
        <p:blipFill>
          <a:blip r:embed="rId1"/>
          <a:stretch/>
        </p:blipFill>
        <p:spPr>
          <a:xfrm>
            <a:off x="4490640" y="2290680"/>
            <a:ext cx="3667320" cy="364824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bootstrapping</a:t>
            </a:r>
            <a:endParaRPr b="0" lang="en-US" sz="4000" spc="-1" strike="noStrike">
              <a:solidFill>
                <a:srgbClr val="ffffff"/>
              </a:solidFill>
              <a:latin typeface="Corbel"/>
            </a:endParaRPr>
          </a:p>
        </p:txBody>
      </p:sp>
      <p:sp>
        <p:nvSpPr>
          <p:cNvPr id="566"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pic>
        <p:nvPicPr>
          <p:cNvPr id="567" name="Picture 3" descr=""/>
          <p:cNvPicPr/>
          <p:nvPr/>
        </p:nvPicPr>
        <p:blipFill>
          <a:blip r:embed="rId1"/>
          <a:stretch/>
        </p:blipFill>
        <p:spPr>
          <a:xfrm>
            <a:off x="1202760" y="2099520"/>
            <a:ext cx="5034960" cy="4030200"/>
          </a:xfrm>
          <a:prstGeom prst="rect">
            <a:avLst/>
          </a:prstGeom>
          <a:ln>
            <a:noFill/>
          </a:ln>
        </p:spPr>
      </p:pic>
      <p:pic>
        <p:nvPicPr>
          <p:cNvPr id="568" name="Picture 4" descr=""/>
          <p:cNvPicPr/>
          <p:nvPr/>
        </p:nvPicPr>
        <p:blipFill>
          <a:blip r:embed="rId2"/>
          <a:stretch/>
        </p:blipFill>
        <p:spPr>
          <a:xfrm>
            <a:off x="7302240" y="2043000"/>
            <a:ext cx="3762720" cy="414360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bootstrap?</a:t>
            </a:r>
            <a:endParaRPr b="0" lang="en-US" sz="4000" spc="-1" strike="noStrike">
              <a:solidFill>
                <a:srgbClr val="ffffff"/>
              </a:solidFill>
              <a:latin typeface="Corbel"/>
            </a:endParaRPr>
          </a:p>
        </p:txBody>
      </p:sp>
      <p:sp>
        <p:nvSpPr>
          <p:cNvPr id="57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71" name="Picture 3" descr=""/>
          <p:cNvPicPr/>
          <p:nvPr/>
        </p:nvPicPr>
        <p:blipFill>
          <a:blip r:embed="rId1"/>
          <a:stretch/>
        </p:blipFill>
        <p:spPr>
          <a:xfrm>
            <a:off x="3052800" y="2454840"/>
            <a:ext cx="6085800" cy="194760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Sampling with replacement</a:t>
            </a:r>
            <a:endParaRPr b="0" lang="en-US" sz="4000" spc="-1" strike="noStrike">
              <a:solidFill>
                <a:srgbClr val="ffffff"/>
              </a:solidFill>
              <a:latin typeface="Corbel"/>
            </a:endParaRPr>
          </a:p>
        </p:txBody>
      </p:sp>
      <p:sp>
        <p:nvSpPr>
          <p:cNvPr id="573"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Same number of measurments </a:t>
            </a:r>
            <a:endParaRPr b="0" lang="en-US" sz="2200" spc="-1" strike="noStrike">
              <a:solidFill>
                <a:srgbClr val="ffffff"/>
              </a:solidFill>
              <a:latin typeface="Corbel"/>
            </a:endParaRPr>
          </a:p>
        </p:txBody>
      </p:sp>
      <p:pic>
        <p:nvPicPr>
          <p:cNvPr id="574" name="Picture 3" descr=""/>
          <p:cNvPicPr/>
          <p:nvPr/>
        </p:nvPicPr>
        <p:blipFill>
          <a:blip r:embed="rId1"/>
          <a:stretch/>
        </p:blipFill>
        <p:spPr>
          <a:xfrm>
            <a:off x="523440" y="2011680"/>
            <a:ext cx="5313600" cy="3296160"/>
          </a:xfrm>
          <a:prstGeom prst="rect">
            <a:avLst/>
          </a:prstGeom>
          <a:ln>
            <a:noFill/>
          </a:ln>
        </p:spPr>
      </p:pic>
      <p:pic>
        <p:nvPicPr>
          <p:cNvPr id="575" name="Picture 4" descr=""/>
          <p:cNvPicPr/>
          <p:nvPr/>
        </p:nvPicPr>
        <p:blipFill>
          <a:blip r:embed="rId2"/>
          <a:stretch/>
        </p:blipFill>
        <p:spPr>
          <a:xfrm>
            <a:off x="6516720" y="2011680"/>
            <a:ext cx="5405760" cy="329616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Bootsrapped dataset </a:t>
            </a:r>
            <a:endParaRPr b="0" lang="en-US" sz="4000" spc="-1" strike="noStrike">
              <a:solidFill>
                <a:srgbClr val="ffffff"/>
              </a:solidFill>
              <a:latin typeface="Corbel"/>
            </a:endParaRPr>
          </a:p>
        </p:txBody>
      </p:sp>
      <p:sp>
        <p:nvSpPr>
          <p:cNvPr id="57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78" name="Picture 3" descr=""/>
          <p:cNvPicPr/>
          <p:nvPr/>
        </p:nvPicPr>
        <p:blipFill>
          <a:blip r:embed="rId1"/>
          <a:stretch/>
        </p:blipFill>
        <p:spPr>
          <a:xfrm>
            <a:off x="2709360" y="2390400"/>
            <a:ext cx="6770520" cy="344844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Different mean </a:t>
            </a:r>
            <a:endParaRPr b="0" lang="en-US" sz="4000" spc="-1" strike="noStrike">
              <a:solidFill>
                <a:srgbClr val="ffffff"/>
              </a:solidFill>
              <a:latin typeface="Corbel"/>
            </a:endParaRPr>
          </a:p>
        </p:txBody>
      </p:sp>
      <p:sp>
        <p:nvSpPr>
          <p:cNvPr id="5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81" name="Picture 3" descr=""/>
          <p:cNvPicPr/>
          <p:nvPr/>
        </p:nvPicPr>
        <p:blipFill>
          <a:blip r:embed="rId1"/>
          <a:stretch/>
        </p:blipFill>
        <p:spPr>
          <a:xfrm>
            <a:off x="2950920" y="2575800"/>
            <a:ext cx="5451840" cy="307728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8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84" name="Picture 3" descr=""/>
          <p:cNvPicPr/>
          <p:nvPr/>
        </p:nvPicPr>
        <p:blipFill>
          <a:blip r:embed="rId1"/>
          <a:stretch/>
        </p:blipFill>
        <p:spPr>
          <a:xfrm>
            <a:off x="1656000" y="1846080"/>
            <a:ext cx="8087400" cy="45374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did we learn?</a:t>
            </a:r>
            <a:endParaRPr b="0" lang="en-US" sz="4000" spc="-1" strike="noStrike">
              <a:solidFill>
                <a:srgbClr val="ffffff"/>
              </a:solidFill>
              <a:latin typeface="Corbel"/>
            </a:endParaRPr>
          </a:p>
        </p:txBody>
      </p:sp>
      <p:sp>
        <p:nvSpPr>
          <p:cNvPr id="18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2" name="Picture 3" descr=""/>
          <p:cNvPicPr/>
          <p:nvPr/>
        </p:nvPicPr>
        <p:blipFill>
          <a:blip r:embed="rId1"/>
          <a:stretch/>
        </p:blipFill>
        <p:spPr>
          <a:xfrm>
            <a:off x="282960" y="2268360"/>
            <a:ext cx="10382400" cy="2373480"/>
          </a:xfrm>
          <a:prstGeom prst="rect">
            <a:avLst/>
          </a:prstGeom>
          <a:ln>
            <a:noFill/>
          </a:ln>
        </p:spPr>
      </p:pic>
      <p:pic>
        <p:nvPicPr>
          <p:cNvPr id="183" name="Picture 4" descr=""/>
          <p:cNvPicPr/>
          <p:nvPr/>
        </p:nvPicPr>
        <p:blipFill>
          <a:blip r:embed="rId2"/>
          <a:stretch/>
        </p:blipFill>
        <p:spPr>
          <a:xfrm>
            <a:off x="282960" y="5044680"/>
            <a:ext cx="9523800" cy="89856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bootstrapping</a:t>
            </a:r>
            <a:endParaRPr b="0" lang="en-US" sz="4000" spc="-1" strike="noStrike">
              <a:solidFill>
                <a:srgbClr val="ffffff"/>
              </a:solidFill>
              <a:latin typeface="Corbel"/>
            </a:endParaRPr>
          </a:p>
        </p:txBody>
      </p:sp>
      <p:sp>
        <p:nvSpPr>
          <p:cNvPr id="58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87" name="Picture 3" descr=""/>
          <p:cNvPicPr/>
          <p:nvPr/>
        </p:nvPicPr>
        <p:blipFill>
          <a:blip r:embed="rId1"/>
          <a:stretch/>
        </p:blipFill>
        <p:spPr>
          <a:xfrm>
            <a:off x="1748520" y="2011680"/>
            <a:ext cx="8692560" cy="448920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8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90" name="Picture 3" descr=""/>
          <p:cNvPicPr/>
          <p:nvPr/>
        </p:nvPicPr>
        <p:blipFill>
          <a:blip r:embed="rId1"/>
          <a:stretch/>
        </p:blipFill>
        <p:spPr>
          <a:xfrm>
            <a:off x="1202760" y="1944360"/>
            <a:ext cx="4892760" cy="2338920"/>
          </a:xfrm>
          <a:prstGeom prst="rect">
            <a:avLst/>
          </a:prstGeom>
          <a:ln>
            <a:noFill/>
          </a:ln>
        </p:spPr>
      </p:pic>
      <p:pic>
        <p:nvPicPr>
          <p:cNvPr id="591" name="Picture 4" descr=""/>
          <p:cNvPicPr/>
          <p:nvPr/>
        </p:nvPicPr>
        <p:blipFill>
          <a:blip r:embed="rId2"/>
          <a:stretch/>
        </p:blipFill>
        <p:spPr>
          <a:xfrm>
            <a:off x="1202760" y="4502520"/>
            <a:ext cx="4892760" cy="1933920"/>
          </a:xfrm>
          <a:prstGeom prst="rect">
            <a:avLst/>
          </a:prstGeom>
          <a:ln>
            <a:noFill/>
          </a:ln>
        </p:spPr>
      </p:pic>
      <p:pic>
        <p:nvPicPr>
          <p:cNvPr id="592" name="Picture 5" descr=""/>
          <p:cNvPicPr/>
          <p:nvPr/>
        </p:nvPicPr>
        <p:blipFill>
          <a:blip r:embed="rId3"/>
          <a:stretch/>
        </p:blipFill>
        <p:spPr>
          <a:xfrm>
            <a:off x="7538760" y="2569320"/>
            <a:ext cx="3667320" cy="364824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End result </a:t>
            </a:r>
            <a:endParaRPr b="0" lang="en-US" sz="4000" spc="-1" strike="noStrike">
              <a:solidFill>
                <a:srgbClr val="ffffff"/>
              </a:solidFill>
              <a:latin typeface="Corbel"/>
            </a:endParaRPr>
          </a:p>
        </p:txBody>
      </p:sp>
      <p:sp>
        <p:nvSpPr>
          <p:cNvPr id="59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95" name="Picture 3" descr=""/>
          <p:cNvPicPr/>
          <p:nvPr/>
        </p:nvPicPr>
        <p:blipFill>
          <a:blip r:embed="rId1"/>
          <a:stretch/>
        </p:blipFill>
        <p:spPr>
          <a:xfrm>
            <a:off x="1056600" y="2445120"/>
            <a:ext cx="9468720" cy="399132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Importance </a:t>
            </a:r>
            <a:endParaRPr b="0" lang="en-US" sz="4000" spc="-1" strike="noStrike">
              <a:solidFill>
                <a:srgbClr val="ffffff"/>
              </a:solidFill>
              <a:latin typeface="Corbel"/>
            </a:endParaRPr>
          </a:p>
        </p:txBody>
      </p:sp>
      <p:sp>
        <p:nvSpPr>
          <p:cNvPr id="59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98" name="Picture 3" descr=""/>
          <p:cNvPicPr/>
          <p:nvPr/>
        </p:nvPicPr>
        <p:blipFill>
          <a:blip r:embed="rId1"/>
          <a:stretch/>
        </p:blipFill>
        <p:spPr>
          <a:xfrm>
            <a:off x="460080" y="2274120"/>
            <a:ext cx="5311800" cy="3943440"/>
          </a:xfrm>
          <a:prstGeom prst="rect">
            <a:avLst/>
          </a:prstGeom>
          <a:ln>
            <a:noFill/>
          </a:ln>
        </p:spPr>
      </p:pic>
      <p:pic>
        <p:nvPicPr>
          <p:cNvPr id="599" name="Picture 4" descr=""/>
          <p:cNvPicPr/>
          <p:nvPr/>
        </p:nvPicPr>
        <p:blipFill>
          <a:blip r:embed="rId2"/>
          <a:stretch/>
        </p:blipFill>
        <p:spPr>
          <a:xfrm>
            <a:off x="6338520" y="2274120"/>
            <a:ext cx="4977000" cy="394344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Confidence interval</a:t>
            </a:r>
            <a:endParaRPr b="0" lang="en-US" sz="4000" spc="-1" strike="noStrike">
              <a:solidFill>
                <a:srgbClr val="ffffff"/>
              </a:solidFill>
              <a:latin typeface="Corbel"/>
            </a:endParaRPr>
          </a:p>
        </p:txBody>
      </p:sp>
      <p:sp>
        <p:nvSpPr>
          <p:cNvPr id="601"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Does the interval include zero?</a:t>
            </a:r>
            <a:endParaRPr b="0" lang="en-US" sz="2200" spc="-1" strike="noStrike">
              <a:solidFill>
                <a:srgbClr val="ffffff"/>
              </a:solidFill>
              <a:latin typeface="Corbel"/>
            </a:endParaRPr>
          </a:p>
        </p:txBody>
      </p:sp>
      <p:pic>
        <p:nvPicPr>
          <p:cNvPr id="602" name="Picture 3" descr=""/>
          <p:cNvPicPr/>
          <p:nvPr/>
        </p:nvPicPr>
        <p:blipFill>
          <a:blip r:embed="rId1"/>
          <a:stretch/>
        </p:blipFill>
        <p:spPr>
          <a:xfrm>
            <a:off x="822600" y="1626480"/>
            <a:ext cx="9897480" cy="360072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0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Fake data </a:t>
            </a:r>
            <a:endParaRPr b="0" lang="en-US" sz="4000" spc="-1" strike="noStrike">
              <a:solidFill>
                <a:srgbClr val="ffffff"/>
              </a:solidFill>
              <a:latin typeface="Corbel"/>
            </a:endParaRPr>
          </a:p>
        </p:txBody>
      </p:sp>
      <p:sp>
        <p:nvSpPr>
          <p:cNvPr id="60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05" name="Picture 4" descr=""/>
          <p:cNvPicPr/>
          <p:nvPr/>
        </p:nvPicPr>
        <p:blipFill>
          <a:blip r:embed="rId1"/>
          <a:stretch/>
        </p:blipFill>
        <p:spPr>
          <a:xfrm>
            <a:off x="4461480" y="1671120"/>
            <a:ext cx="7001640" cy="4886640"/>
          </a:xfrm>
          <a:prstGeom prst="rect">
            <a:avLst/>
          </a:prstGeom>
          <a:ln>
            <a:noFill/>
          </a:ln>
        </p:spPr>
      </p:pic>
      <p:pic>
        <p:nvPicPr>
          <p:cNvPr id="606" name="Picture 5" descr=""/>
          <p:cNvPicPr/>
          <p:nvPr/>
        </p:nvPicPr>
        <p:blipFill>
          <a:blip r:embed="rId2"/>
          <a:stretch/>
        </p:blipFill>
        <p:spPr>
          <a:xfrm>
            <a:off x="261720" y="5172120"/>
            <a:ext cx="3438720" cy="36180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0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Specific population</a:t>
            </a:r>
            <a:endParaRPr b="0" lang="en-US" sz="4000" spc="-1" strike="noStrike">
              <a:solidFill>
                <a:srgbClr val="ffffff"/>
              </a:solidFill>
              <a:latin typeface="Corbel"/>
            </a:endParaRPr>
          </a:p>
        </p:txBody>
      </p:sp>
      <p:sp>
        <p:nvSpPr>
          <p:cNvPr id="60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Old patients with diabetes </a:t>
            </a:r>
            <a:endParaRPr b="0" lang="en-US" sz="2200" spc="-1" strike="noStrike">
              <a:solidFill>
                <a:srgbClr val="ffffff"/>
              </a:solidFill>
              <a:latin typeface="Corbel"/>
            </a:endParaRPr>
          </a:p>
        </p:txBody>
      </p:sp>
      <p:pic>
        <p:nvPicPr>
          <p:cNvPr id="609" name="Picture 3" descr=""/>
          <p:cNvPicPr/>
          <p:nvPr/>
        </p:nvPicPr>
        <p:blipFill>
          <a:blip r:embed="rId1"/>
          <a:stretch/>
        </p:blipFill>
        <p:spPr>
          <a:xfrm>
            <a:off x="5342760" y="2011680"/>
            <a:ext cx="6582240" cy="4715280"/>
          </a:xfrm>
          <a:prstGeom prst="rect">
            <a:avLst/>
          </a:prstGeom>
          <a:ln>
            <a:noFill/>
          </a:ln>
        </p:spPr>
      </p:pic>
      <p:pic>
        <p:nvPicPr>
          <p:cNvPr id="610" name="Picture 4" descr=""/>
          <p:cNvPicPr/>
          <p:nvPr/>
        </p:nvPicPr>
        <p:blipFill>
          <a:blip r:embed="rId2"/>
          <a:stretch/>
        </p:blipFill>
        <p:spPr>
          <a:xfrm>
            <a:off x="0" y="4681440"/>
            <a:ext cx="4754520" cy="73332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1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13" name="Picture 3" descr=""/>
          <p:cNvPicPr/>
          <p:nvPr/>
        </p:nvPicPr>
        <p:blipFill>
          <a:blip r:embed="rId1"/>
          <a:stretch/>
        </p:blipFill>
        <p:spPr>
          <a:xfrm>
            <a:off x="3495240" y="1002240"/>
            <a:ext cx="4553280" cy="599760"/>
          </a:xfrm>
          <a:prstGeom prst="rect">
            <a:avLst/>
          </a:prstGeom>
          <a:ln>
            <a:noFill/>
          </a:ln>
        </p:spPr>
      </p:pic>
      <p:pic>
        <p:nvPicPr>
          <p:cNvPr id="614" name="Picture 4" descr=""/>
          <p:cNvPicPr/>
          <p:nvPr/>
        </p:nvPicPr>
        <p:blipFill>
          <a:blip r:embed="rId2"/>
          <a:stretch/>
        </p:blipFill>
        <p:spPr>
          <a:xfrm>
            <a:off x="370440" y="2167920"/>
            <a:ext cx="4781880" cy="3337560"/>
          </a:xfrm>
          <a:prstGeom prst="rect">
            <a:avLst/>
          </a:prstGeom>
          <a:ln>
            <a:noFill/>
          </a:ln>
        </p:spPr>
      </p:pic>
      <p:pic>
        <p:nvPicPr>
          <p:cNvPr id="615" name="Picture 5" descr=""/>
          <p:cNvPicPr/>
          <p:nvPr/>
        </p:nvPicPr>
        <p:blipFill>
          <a:blip r:embed="rId3"/>
          <a:stretch/>
        </p:blipFill>
        <p:spPr>
          <a:xfrm>
            <a:off x="6942240" y="2167920"/>
            <a:ext cx="4495680" cy="3337560"/>
          </a:xfrm>
          <a:prstGeom prst="rect">
            <a:avLst/>
          </a:prstGeom>
          <a:ln>
            <a:noFill/>
          </a:ln>
        </p:spPr>
      </p:pic>
      <p:sp>
        <p:nvSpPr>
          <p:cNvPr id="616" name="CustomShape 3"/>
          <p:cNvSpPr/>
          <p:nvPr/>
        </p:nvSpPr>
        <p:spPr>
          <a:xfrm>
            <a:off x="3656160" y="6069600"/>
            <a:ext cx="299304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rPr>
              <a:t>No difference </a:t>
            </a:r>
            <a:endParaRPr b="0" lang="en-US" sz="2800" spc="-1" strike="noStrike">
              <a:latin typeface="Arial"/>
            </a:endParaRPr>
          </a:p>
        </p:txBody>
      </p:sp>
      <p:sp>
        <p:nvSpPr>
          <p:cNvPr id="617" name="CustomShape 4"/>
          <p:cNvSpPr/>
          <p:nvPr/>
        </p:nvSpPr>
        <p:spPr>
          <a:xfrm>
            <a:off x="8938440" y="6252120"/>
            <a:ext cx="16455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Are u sure?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bootstrapping</a:t>
            </a:r>
            <a:endParaRPr b="0" lang="en-US" sz="4000" spc="-1" strike="noStrike">
              <a:solidFill>
                <a:srgbClr val="ffffff"/>
              </a:solidFill>
              <a:latin typeface="Corbel"/>
            </a:endParaRPr>
          </a:p>
        </p:txBody>
      </p:sp>
      <p:sp>
        <p:nvSpPr>
          <p:cNvPr id="619"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pic>
        <p:nvPicPr>
          <p:cNvPr id="620" name="Picture 3" descr=""/>
          <p:cNvPicPr/>
          <p:nvPr/>
        </p:nvPicPr>
        <p:blipFill>
          <a:blip r:embed="rId1"/>
          <a:stretch/>
        </p:blipFill>
        <p:spPr>
          <a:xfrm>
            <a:off x="1202760" y="2099520"/>
            <a:ext cx="5034960" cy="4030200"/>
          </a:xfrm>
          <a:prstGeom prst="rect">
            <a:avLst/>
          </a:prstGeom>
          <a:ln>
            <a:noFill/>
          </a:ln>
        </p:spPr>
      </p:pic>
      <p:sp>
        <p:nvSpPr>
          <p:cNvPr id="621" name="CustomShape 3"/>
          <p:cNvSpPr/>
          <p:nvPr/>
        </p:nvSpPr>
        <p:spPr>
          <a:xfrm>
            <a:off x="7035480" y="3745440"/>
            <a:ext cx="456408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rPr>
              <a:t>Get the variation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Bootstrapping instead of t-test</a:t>
            </a:r>
            <a:endParaRPr b="0" lang="en-US" sz="4000" spc="-1" strike="noStrike">
              <a:solidFill>
                <a:srgbClr val="ffffff"/>
              </a:solidFill>
              <a:latin typeface="Corbel"/>
            </a:endParaRPr>
          </a:p>
        </p:txBody>
      </p:sp>
      <p:sp>
        <p:nvSpPr>
          <p:cNvPr id="62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24" name="Picture 3" descr=""/>
          <p:cNvPicPr/>
          <p:nvPr/>
        </p:nvPicPr>
        <p:blipFill>
          <a:blip r:embed="rId1"/>
          <a:stretch/>
        </p:blipFill>
        <p:spPr>
          <a:xfrm>
            <a:off x="190440" y="1364040"/>
            <a:ext cx="4233960" cy="4233960"/>
          </a:xfrm>
          <a:prstGeom prst="rect">
            <a:avLst/>
          </a:prstGeom>
          <a:ln>
            <a:noFill/>
          </a:ln>
        </p:spPr>
      </p:pic>
      <p:pic>
        <p:nvPicPr>
          <p:cNvPr id="625" name="Picture 4" descr=""/>
          <p:cNvPicPr/>
          <p:nvPr/>
        </p:nvPicPr>
        <p:blipFill>
          <a:blip r:embed="rId2"/>
          <a:stretch/>
        </p:blipFill>
        <p:spPr>
          <a:xfrm>
            <a:off x="6633720" y="1364040"/>
            <a:ext cx="4567320" cy="4372200"/>
          </a:xfrm>
          <a:prstGeom prst="rect">
            <a:avLst/>
          </a:prstGeom>
          <a:ln>
            <a:noFill/>
          </a:ln>
        </p:spPr>
      </p:pic>
      <p:sp>
        <p:nvSpPr>
          <p:cNvPr id="626" name="CustomShape 3"/>
          <p:cNvSpPr/>
          <p:nvPr/>
        </p:nvSpPr>
        <p:spPr>
          <a:xfrm>
            <a:off x="3047040" y="5731920"/>
            <a:ext cx="6095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rPr>
              <a:t>T-test – Python for Data Science</a:t>
            </a:r>
            <a:endParaRPr b="0" lang="en-US" sz="1800" spc="-1" strike="noStrike">
              <a:latin typeface="Arial"/>
            </a:endParaRPr>
          </a:p>
          <a:p>
            <a:pPr>
              <a:lnSpc>
                <a:spcPct val="100000"/>
              </a:lnSpc>
            </a:pPr>
            <a:r>
              <a:rPr b="0" lang="en-US" sz="1800" spc="-1" strike="noStrike">
                <a:solidFill>
                  <a:srgbClr val="ffffff"/>
                </a:solidFill>
                <a:latin typeface="Corbel"/>
              </a:rPr>
              <a:t>https://pythonfordatascienceorg.wordpress.com/independent-t-test-python/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8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6" name="Picture 3" descr=""/>
          <p:cNvPicPr/>
          <p:nvPr/>
        </p:nvPicPr>
        <p:blipFill>
          <a:blip r:embed="rId1"/>
          <a:stretch/>
        </p:blipFill>
        <p:spPr>
          <a:xfrm>
            <a:off x="819720" y="4111560"/>
            <a:ext cx="9523800" cy="898560"/>
          </a:xfrm>
          <a:prstGeom prst="rect">
            <a:avLst/>
          </a:prstGeom>
          <a:ln>
            <a:noFill/>
          </a:ln>
        </p:spPr>
      </p:pic>
      <p:pic>
        <p:nvPicPr>
          <p:cNvPr id="187" name="Picture 4" descr=""/>
          <p:cNvPicPr/>
          <p:nvPr/>
        </p:nvPicPr>
        <p:blipFill>
          <a:blip r:embed="rId2"/>
          <a:stretch/>
        </p:blipFill>
        <p:spPr>
          <a:xfrm>
            <a:off x="921960" y="5906520"/>
            <a:ext cx="9523800" cy="898560"/>
          </a:xfrm>
          <a:prstGeom prst="rect">
            <a:avLst/>
          </a:prstGeom>
          <a:ln>
            <a:noFill/>
          </a:ln>
        </p:spPr>
      </p:pic>
      <p:pic>
        <p:nvPicPr>
          <p:cNvPr id="188" name="Picture 5" descr=""/>
          <p:cNvPicPr/>
          <p:nvPr/>
        </p:nvPicPr>
        <p:blipFill>
          <a:blip r:embed="rId3"/>
          <a:stretch/>
        </p:blipFill>
        <p:spPr>
          <a:xfrm>
            <a:off x="685800" y="5060520"/>
            <a:ext cx="9523800" cy="898560"/>
          </a:xfrm>
          <a:prstGeom prst="rect">
            <a:avLst/>
          </a:prstGeom>
          <a:ln>
            <a:noFill/>
          </a:ln>
        </p:spPr>
      </p:pic>
      <p:pic>
        <p:nvPicPr>
          <p:cNvPr id="189" name="Picture 6" descr=""/>
          <p:cNvPicPr/>
          <p:nvPr/>
        </p:nvPicPr>
        <p:blipFill>
          <a:blip r:embed="rId4"/>
          <a:stretch/>
        </p:blipFill>
        <p:spPr>
          <a:xfrm>
            <a:off x="2667600" y="778320"/>
            <a:ext cx="9523800" cy="898560"/>
          </a:xfrm>
          <a:prstGeom prst="rect">
            <a:avLst/>
          </a:prstGeom>
          <a:ln>
            <a:noFill/>
          </a:ln>
        </p:spPr>
      </p:pic>
      <p:pic>
        <p:nvPicPr>
          <p:cNvPr id="190" name="Picture 7" descr=""/>
          <p:cNvPicPr/>
          <p:nvPr/>
        </p:nvPicPr>
        <p:blipFill>
          <a:blip r:embed="rId5"/>
          <a:stretch/>
        </p:blipFill>
        <p:spPr>
          <a:xfrm>
            <a:off x="0" y="1974240"/>
            <a:ext cx="9523800" cy="898560"/>
          </a:xfrm>
          <a:prstGeom prst="rect">
            <a:avLst/>
          </a:prstGeom>
          <a:ln>
            <a:noFill/>
          </a:ln>
        </p:spPr>
      </p:pic>
      <p:pic>
        <p:nvPicPr>
          <p:cNvPr id="191" name="Picture 8" descr=""/>
          <p:cNvPicPr/>
          <p:nvPr/>
        </p:nvPicPr>
        <p:blipFill>
          <a:blip r:embed="rId6"/>
          <a:stretch/>
        </p:blipFill>
        <p:spPr>
          <a:xfrm>
            <a:off x="2510280" y="3079080"/>
            <a:ext cx="9523800" cy="89856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 longer needed!</a:t>
            </a:r>
            <a:endParaRPr b="0" lang="en-US" sz="4000" spc="-1" strike="noStrike">
              <a:solidFill>
                <a:srgbClr val="ffffff"/>
              </a:solidFill>
              <a:latin typeface="Corbel"/>
            </a:endParaRPr>
          </a:p>
        </p:txBody>
      </p:sp>
      <p:sp>
        <p:nvSpPr>
          <p:cNvPr id="62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29" name="Picture 3" descr=""/>
          <p:cNvPicPr/>
          <p:nvPr/>
        </p:nvPicPr>
        <p:blipFill>
          <a:blip r:embed="rId1"/>
          <a:stretch/>
        </p:blipFill>
        <p:spPr>
          <a:xfrm>
            <a:off x="1151640" y="3038400"/>
            <a:ext cx="9888480" cy="780840"/>
          </a:xfrm>
          <a:prstGeom prst="rect">
            <a:avLst/>
          </a:prstGeom>
          <a:ln>
            <a:noFill/>
          </a:ln>
        </p:spPr>
      </p:pic>
      <p:pic>
        <p:nvPicPr>
          <p:cNvPr id="630" name="Picture 4" descr=""/>
          <p:cNvPicPr/>
          <p:nvPr/>
        </p:nvPicPr>
        <p:blipFill>
          <a:blip r:embed="rId2"/>
          <a:stretch/>
        </p:blipFill>
        <p:spPr>
          <a:xfrm>
            <a:off x="1149480" y="4244040"/>
            <a:ext cx="6038280" cy="261360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decisions</a:t>
            </a:r>
            <a:endParaRPr b="0" lang="en-US" sz="4000" spc="-1" strike="noStrike">
              <a:solidFill>
                <a:srgbClr val="ffffff"/>
              </a:solidFill>
              <a:latin typeface="Corbel"/>
            </a:endParaRPr>
          </a:p>
        </p:txBody>
      </p:sp>
      <p:sp>
        <p:nvSpPr>
          <p:cNvPr id="63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make decisions with t test?</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make decisions with bootstrap?</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make decisions when I use central limit theorem?</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ar-EG" sz="4000" spc="-1" strike="noStrike" cap="all">
                <a:solidFill>
                  <a:srgbClr val="ffffff"/>
                </a:solidFill>
                <a:latin typeface="Corbel"/>
              </a:rPr>
              <a:t>الملتقى</a:t>
            </a:r>
            <a:endParaRPr b="0" lang="en-US" sz="4000" spc="-1" strike="noStrike">
              <a:solidFill>
                <a:srgbClr val="ffffff"/>
              </a:solidFill>
              <a:latin typeface="Corbel"/>
            </a:endParaRPr>
          </a:p>
        </p:txBody>
      </p:sp>
      <p:sp>
        <p:nvSpPr>
          <p:cNvPr id="634"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Classical tests( t test/ chi square / ANOVA/ .. )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Central limit theorem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Bootstrapping</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Newer tests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endParaRPr b="0" lang="en-US" sz="2200" spc="-1" strike="noStrike">
              <a:solidFill>
                <a:srgbClr val="ffffff"/>
              </a:solidFill>
              <a:latin typeface="Corbel"/>
            </a:endParaRPr>
          </a:p>
        </p:txBody>
      </p:sp>
      <p:pic>
        <p:nvPicPr>
          <p:cNvPr id="635" name="Picture 2" descr="Cartoon businessman makes desicion choose yes or Vector Image"/>
          <p:cNvPicPr/>
          <p:nvPr/>
        </p:nvPicPr>
        <p:blipFill>
          <a:blip r:embed="rId1"/>
          <a:stretch/>
        </p:blipFill>
        <p:spPr>
          <a:xfrm>
            <a:off x="6690960" y="3213720"/>
            <a:ext cx="2549880" cy="2754000"/>
          </a:xfrm>
          <a:prstGeom prst="rect">
            <a:avLst/>
          </a:prstGeom>
          <a:ln>
            <a:noFill/>
          </a:ln>
        </p:spPr>
      </p:pic>
      <p:pic>
        <p:nvPicPr>
          <p:cNvPr id="636" name="Picture 3" descr=""/>
          <p:cNvPicPr/>
          <p:nvPr/>
        </p:nvPicPr>
        <p:blipFill>
          <a:blip r:embed="rId2"/>
          <a:stretch/>
        </p:blipFill>
        <p:spPr>
          <a:xfrm>
            <a:off x="4734000" y="3886200"/>
            <a:ext cx="1504800" cy="704520"/>
          </a:xfrm>
          <a:prstGeom prst="rect">
            <a:avLst/>
          </a:prstGeom>
          <a:ln>
            <a:noFill/>
          </a:ln>
        </p:spPr>
      </p:pic>
      <p:pic>
        <p:nvPicPr>
          <p:cNvPr id="637" name="Picture 4" descr=""/>
          <p:cNvPicPr/>
          <p:nvPr/>
        </p:nvPicPr>
        <p:blipFill>
          <a:blip r:embed="rId3"/>
          <a:stretch/>
        </p:blipFill>
        <p:spPr>
          <a:xfrm>
            <a:off x="9693000" y="3978720"/>
            <a:ext cx="1787400" cy="51948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Confidence interval</a:t>
            </a:r>
            <a:endParaRPr b="0" lang="en-US" sz="4000" spc="-1" strike="noStrike">
              <a:solidFill>
                <a:srgbClr val="ffffff"/>
              </a:solidFill>
              <a:latin typeface="Corbel"/>
            </a:endParaRPr>
          </a:p>
        </p:txBody>
      </p:sp>
      <p:sp>
        <p:nvSpPr>
          <p:cNvPr id="63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40" name="Picture 3" descr=""/>
          <p:cNvPicPr/>
          <p:nvPr/>
        </p:nvPicPr>
        <p:blipFill>
          <a:blip r:embed="rId1"/>
          <a:stretch/>
        </p:blipFill>
        <p:spPr>
          <a:xfrm>
            <a:off x="1694880" y="2214360"/>
            <a:ext cx="8344800" cy="1171440"/>
          </a:xfrm>
          <a:prstGeom prst="rect">
            <a:avLst/>
          </a:prstGeom>
          <a:ln>
            <a:noFill/>
          </a:ln>
        </p:spPr>
      </p:pic>
      <p:pic>
        <p:nvPicPr>
          <p:cNvPr id="641" name="Picture 4" descr=""/>
          <p:cNvPicPr/>
          <p:nvPr/>
        </p:nvPicPr>
        <p:blipFill>
          <a:blip r:embed="rId2"/>
          <a:stretch/>
        </p:blipFill>
        <p:spPr>
          <a:xfrm>
            <a:off x="2076480" y="3588840"/>
            <a:ext cx="7182000" cy="3067560"/>
          </a:xfrm>
          <a:prstGeom prst="rect">
            <a:avLst/>
          </a:prstGeom>
          <a:ln>
            <a:noFill/>
          </a:ln>
        </p:spPr>
      </p:pic>
      <p:sp>
        <p:nvSpPr>
          <p:cNvPr id="642" name="CustomShape 3"/>
          <p:cNvSpPr/>
          <p:nvPr/>
        </p:nvSpPr>
        <p:spPr>
          <a:xfrm>
            <a:off x="8957160" y="4432680"/>
            <a:ext cx="27885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What about 99% </a:t>
            </a:r>
            <a:endParaRPr b="0" lang="en-US" sz="1800" spc="-1" strike="noStrike">
              <a:latin typeface="Arial"/>
            </a:endParaRPr>
          </a:p>
          <a:p>
            <a:pPr>
              <a:lnSpc>
                <a:spcPct val="100000"/>
              </a:lnSpc>
            </a:pPr>
            <a:r>
              <a:rPr b="1" lang="en-US" sz="1800" spc="-1" strike="noStrike">
                <a:solidFill>
                  <a:srgbClr val="ffffff"/>
                </a:solidFill>
                <a:latin typeface="Corbel"/>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a:t>
            </a:r>
            <a:endParaRPr b="0" lang="en-US" sz="4000" spc="-1" strike="noStrike">
              <a:solidFill>
                <a:srgbClr val="ffffff"/>
              </a:solidFill>
              <a:latin typeface="Corbel"/>
            </a:endParaRPr>
          </a:p>
        </p:txBody>
      </p:sp>
      <p:sp>
        <p:nvSpPr>
          <p:cNvPr id="644"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Outside CI</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i.e. significant </a:t>
            </a:r>
            <a:endParaRPr b="0" lang="en-US" sz="2200" spc="-1" strike="noStrike">
              <a:solidFill>
                <a:srgbClr val="ffffff"/>
              </a:solidFill>
              <a:latin typeface="Corbel"/>
            </a:endParaRPr>
          </a:p>
        </p:txBody>
      </p:sp>
      <p:pic>
        <p:nvPicPr>
          <p:cNvPr id="645" name="Picture 3" descr=""/>
          <p:cNvPicPr/>
          <p:nvPr/>
        </p:nvPicPr>
        <p:blipFill>
          <a:blip r:embed="rId1"/>
          <a:stretch/>
        </p:blipFill>
        <p:spPr>
          <a:xfrm>
            <a:off x="1323360" y="2233440"/>
            <a:ext cx="9545040" cy="239076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 with bootstrapping</a:t>
            </a:r>
            <a:endParaRPr b="0" lang="en-US" sz="4000" spc="-1" strike="noStrike">
              <a:solidFill>
                <a:srgbClr val="ffffff"/>
              </a:solidFill>
              <a:latin typeface="Corbel"/>
            </a:endParaRPr>
          </a:p>
        </p:txBody>
      </p:sp>
      <p:sp>
        <p:nvSpPr>
          <p:cNvPr id="64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48" name="Picture 2" descr="Free Sad Face And Happy Face, Download Free Sad Face And Happy Face png  images, Free ClipArts on Clipart Library"/>
          <p:cNvPicPr/>
          <p:nvPr/>
        </p:nvPicPr>
        <p:blipFill>
          <a:blip r:embed="rId1"/>
          <a:stretch/>
        </p:blipFill>
        <p:spPr>
          <a:xfrm>
            <a:off x="3165480" y="1907280"/>
            <a:ext cx="4876560" cy="487656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Different types of bootstrapping </a:t>
            </a:r>
            <a:endParaRPr b="0" lang="en-US" sz="4000" spc="-1" strike="noStrike">
              <a:solidFill>
                <a:srgbClr val="ffffff"/>
              </a:solidFill>
              <a:latin typeface="Corbel"/>
            </a:endParaRPr>
          </a:p>
        </p:txBody>
      </p:sp>
      <p:sp>
        <p:nvSpPr>
          <p:cNvPr id="65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parametric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Semi parametric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Non parametric</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Pros and cons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Bottom line </a:t>
            </a:r>
            <a:endParaRPr b="0" lang="en-US" sz="4000" spc="-1" strike="noStrike">
              <a:solidFill>
                <a:srgbClr val="ffffff"/>
              </a:solidFill>
              <a:latin typeface="Corbel"/>
            </a:endParaRPr>
          </a:p>
        </p:txBody>
      </p:sp>
      <p:sp>
        <p:nvSpPr>
          <p:cNvPr id="65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653" name="CustomShape 3"/>
          <p:cNvSpPr/>
          <p:nvPr/>
        </p:nvSpPr>
        <p:spPr>
          <a:xfrm>
            <a:off x="8294040" y="2425320"/>
            <a:ext cx="214092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rPr>
              <a:t>bootstrap</a:t>
            </a:r>
            <a:endParaRPr b="0" lang="en-US" sz="2800" spc="-1" strike="noStrike">
              <a:latin typeface="Arial"/>
            </a:endParaRPr>
          </a:p>
        </p:txBody>
      </p:sp>
      <p:pic>
        <p:nvPicPr>
          <p:cNvPr id="654" name="Picture 2" descr="Continuous Probability Distributions for Machine Learning"/>
          <p:cNvPicPr/>
          <p:nvPr/>
        </p:nvPicPr>
        <p:blipFill>
          <a:blip r:embed="rId1"/>
          <a:stretch/>
        </p:blipFill>
        <p:spPr>
          <a:xfrm>
            <a:off x="8248680" y="3714840"/>
            <a:ext cx="2541960" cy="1906560"/>
          </a:xfrm>
          <a:prstGeom prst="rect">
            <a:avLst/>
          </a:prstGeom>
          <a:ln>
            <a:noFill/>
          </a:ln>
        </p:spPr>
      </p:pic>
      <p:sp>
        <p:nvSpPr>
          <p:cNvPr id="655" name="CustomShape 4"/>
          <p:cNvSpPr/>
          <p:nvPr/>
        </p:nvSpPr>
        <p:spPr>
          <a:xfrm>
            <a:off x="9046080" y="2948400"/>
            <a:ext cx="635760" cy="681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6" name="CustomShape 5"/>
          <p:cNvSpPr/>
          <p:nvPr/>
        </p:nvSpPr>
        <p:spPr>
          <a:xfrm rot="3724200">
            <a:off x="8914320" y="5776920"/>
            <a:ext cx="635760" cy="681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7" name="CustomShape 6"/>
          <p:cNvSpPr/>
          <p:nvPr/>
        </p:nvSpPr>
        <p:spPr>
          <a:xfrm>
            <a:off x="8126280" y="6139440"/>
            <a:ext cx="7621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rPr>
              <a:t>std</a:t>
            </a:r>
            <a:endParaRPr b="0" lang="en-US" sz="2400" spc="-1" strike="noStrike">
              <a:latin typeface="Arial"/>
            </a:endParaRPr>
          </a:p>
        </p:txBody>
      </p:sp>
      <p:sp>
        <p:nvSpPr>
          <p:cNvPr id="658" name="CustomShape 7"/>
          <p:cNvSpPr/>
          <p:nvPr/>
        </p:nvSpPr>
        <p:spPr>
          <a:xfrm rot="5400000">
            <a:off x="7217280" y="6047280"/>
            <a:ext cx="635760" cy="681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59" name="Picture 8" descr=""/>
          <p:cNvPicPr/>
          <p:nvPr/>
        </p:nvPicPr>
        <p:blipFill>
          <a:blip r:embed="rId2"/>
          <a:stretch/>
        </p:blipFill>
        <p:spPr>
          <a:xfrm>
            <a:off x="4539960" y="5962680"/>
            <a:ext cx="2171520" cy="637920"/>
          </a:xfrm>
          <a:prstGeom prst="rect">
            <a:avLst/>
          </a:prstGeom>
          <a:ln>
            <a:noFill/>
          </a:ln>
        </p:spPr>
      </p:pic>
      <p:pic>
        <p:nvPicPr>
          <p:cNvPr id="660" name="Picture 10" descr=""/>
          <p:cNvPicPr/>
          <p:nvPr/>
        </p:nvPicPr>
        <p:blipFill>
          <a:blip r:embed="rId3"/>
          <a:stretch/>
        </p:blipFill>
        <p:spPr>
          <a:xfrm>
            <a:off x="1202760" y="4668120"/>
            <a:ext cx="2610000" cy="780840"/>
          </a:xfrm>
          <a:prstGeom prst="rect">
            <a:avLst/>
          </a:prstGeom>
          <a:ln>
            <a:noFill/>
          </a:ln>
        </p:spPr>
      </p:pic>
      <p:sp>
        <p:nvSpPr>
          <p:cNvPr id="661" name="CustomShape 8"/>
          <p:cNvSpPr/>
          <p:nvPr/>
        </p:nvSpPr>
        <p:spPr>
          <a:xfrm rot="7868400">
            <a:off x="3515040" y="5605560"/>
            <a:ext cx="635760" cy="681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62" name="Picture 11" descr=""/>
          <p:cNvPicPr/>
          <p:nvPr/>
        </p:nvPicPr>
        <p:blipFill>
          <a:blip r:embed="rId4"/>
          <a:stretch/>
        </p:blipFill>
        <p:spPr>
          <a:xfrm>
            <a:off x="795240" y="5513760"/>
            <a:ext cx="2657520" cy="47592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Easier way?</a:t>
            </a:r>
            <a:endParaRPr b="0" lang="en-US" sz="4000" spc="-1" strike="noStrike">
              <a:solidFill>
                <a:srgbClr val="ffffff"/>
              </a:solidFill>
              <a:latin typeface="Corbel"/>
            </a:endParaRPr>
          </a:p>
        </p:txBody>
      </p:sp>
      <p:sp>
        <p:nvSpPr>
          <p:cNvPr id="66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65" name="Picture 3" descr=""/>
          <p:cNvPicPr/>
          <p:nvPr/>
        </p:nvPicPr>
        <p:blipFill>
          <a:blip r:embed="rId1"/>
          <a:stretch/>
        </p:blipFill>
        <p:spPr>
          <a:xfrm>
            <a:off x="55440" y="2011680"/>
            <a:ext cx="12079080" cy="2419200"/>
          </a:xfrm>
          <a:prstGeom prst="rect">
            <a:avLst/>
          </a:prstGeom>
          <a:ln>
            <a:noFill/>
          </a:ln>
        </p:spPr>
      </p:pic>
      <p:pic>
        <p:nvPicPr>
          <p:cNvPr id="666" name="Picture 4" descr=""/>
          <p:cNvPicPr/>
          <p:nvPr/>
        </p:nvPicPr>
        <p:blipFill>
          <a:blip r:embed="rId2"/>
          <a:stretch/>
        </p:blipFill>
        <p:spPr>
          <a:xfrm>
            <a:off x="5010120" y="3332160"/>
            <a:ext cx="4778640" cy="310608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6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69" name="Picture 3" descr=""/>
          <p:cNvPicPr/>
          <p:nvPr/>
        </p:nvPicPr>
        <p:blipFill>
          <a:blip r:embed="rId1"/>
          <a:stretch/>
        </p:blipFill>
        <p:spPr>
          <a:xfrm>
            <a:off x="3989520" y="2011680"/>
            <a:ext cx="4210200" cy="44769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9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94" name="Picture 3" descr=""/>
          <p:cNvPicPr/>
          <p:nvPr/>
        </p:nvPicPr>
        <p:blipFill>
          <a:blip r:embed="rId1"/>
          <a:stretch/>
        </p:blipFill>
        <p:spPr>
          <a:xfrm>
            <a:off x="2890440" y="2967120"/>
            <a:ext cx="6410880" cy="92376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Advanced </a:t>
            </a:r>
            <a:endParaRPr b="0" lang="en-US" sz="4000" spc="-1" strike="noStrike">
              <a:solidFill>
                <a:srgbClr val="ffffff"/>
              </a:solidFill>
              <a:latin typeface="Corbel"/>
            </a:endParaRPr>
          </a:p>
        </p:txBody>
      </p:sp>
      <p:sp>
        <p:nvSpPr>
          <p:cNvPr id="67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72" name="Picture 3" descr=""/>
          <p:cNvPicPr/>
          <p:nvPr/>
        </p:nvPicPr>
        <p:blipFill>
          <a:blip r:embed="rId1"/>
          <a:stretch/>
        </p:blipFill>
        <p:spPr>
          <a:xfrm>
            <a:off x="2728440" y="3138480"/>
            <a:ext cx="6734880" cy="58068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advanced</a:t>
            </a:r>
            <a:endParaRPr b="0" lang="en-US" sz="4000" spc="-1" strike="noStrike">
              <a:solidFill>
                <a:srgbClr val="ffffff"/>
              </a:solidFill>
              <a:latin typeface="Corbel"/>
            </a:endParaRPr>
          </a:p>
        </p:txBody>
      </p:sp>
      <p:sp>
        <p:nvSpPr>
          <p:cNvPr id="67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75" name="Picture 3" descr=""/>
          <p:cNvPicPr/>
          <p:nvPr/>
        </p:nvPicPr>
        <p:blipFill>
          <a:blip r:embed="rId1"/>
          <a:stretch/>
        </p:blipFill>
        <p:spPr>
          <a:xfrm>
            <a:off x="1260360" y="2476440"/>
            <a:ext cx="9668880" cy="3276720"/>
          </a:xfrm>
          <a:prstGeom prst="rect">
            <a:avLst/>
          </a:prstGeom>
          <a:ln>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advanced</a:t>
            </a:r>
            <a:endParaRPr b="0" lang="en-US" sz="4000" spc="-1" strike="noStrike">
              <a:solidFill>
                <a:srgbClr val="ffffff"/>
              </a:solidFill>
              <a:latin typeface="Corbel"/>
            </a:endParaRPr>
          </a:p>
        </p:txBody>
      </p:sp>
      <p:sp>
        <p:nvSpPr>
          <p:cNvPr id="67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78" name="Picture 3" descr=""/>
          <p:cNvPicPr/>
          <p:nvPr/>
        </p:nvPicPr>
        <p:blipFill>
          <a:blip r:embed="rId1"/>
          <a:stretch/>
        </p:blipFill>
        <p:spPr>
          <a:xfrm>
            <a:off x="1090080" y="2090520"/>
            <a:ext cx="10011960" cy="26766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9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9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97" name="Picture 3" descr=""/>
          <p:cNvPicPr/>
          <p:nvPr/>
        </p:nvPicPr>
        <p:blipFill>
          <a:blip r:embed="rId1"/>
          <a:stretch/>
        </p:blipFill>
        <p:spPr>
          <a:xfrm>
            <a:off x="203040" y="4144680"/>
            <a:ext cx="7354080" cy="761400"/>
          </a:xfrm>
          <a:prstGeom prst="rect">
            <a:avLst/>
          </a:prstGeom>
          <a:ln>
            <a:noFill/>
          </a:ln>
        </p:spPr>
      </p:pic>
      <p:pic>
        <p:nvPicPr>
          <p:cNvPr id="198" name="Picture 5" descr=""/>
          <p:cNvPicPr/>
          <p:nvPr/>
        </p:nvPicPr>
        <p:blipFill>
          <a:blip r:embed="rId2"/>
          <a:stretch/>
        </p:blipFill>
        <p:spPr>
          <a:xfrm>
            <a:off x="7850160" y="3512160"/>
            <a:ext cx="4341600" cy="2431080"/>
          </a:xfrm>
          <a:prstGeom prst="rect">
            <a:avLst/>
          </a:prstGeom>
          <a:ln>
            <a:noFill/>
          </a:ln>
        </p:spPr>
      </p:pic>
      <p:pic>
        <p:nvPicPr>
          <p:cNvPr id="199" name="Picture 7" descr=""/>
          <p:cNvPicPr/>
          <p:nvPr/>
        </p:nvPicPr>
        <p:blipFill>
          <a:blip r:embed="rId3"/>
          <a:stretch/>
        </p:blipFill>
        <p:spPr>
          <a:xfrm>
            <a:off x="203040" y="1728000"/>
            <a:ext cx="9983520" cy="16426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When to change mind?</a:t>
            </a:r>
            <a:endParaRPr b="0" lang="en-US" sz="4000" spc="-1" strike="noStrike">
              <a:solidFill>
                <a:srgbClr val="ffffff"/>
              </a:solidFill>
              <a:latin typeface="Corbel"/>
            </a:endParaRPr>
          </a:p>
        </p:txBody>
      </p:sp>
      <p:sp>
        <p:nvSpPr>
          <p:cNvPr id="20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02" name="Picture 3" descr=""/>
          <p:cNvPicPr/>
          <p:nvPr/>
        </p:nvPicPr>
        <p:blipFill>
          <a:blip r:embed="rId1"/>
          <a:stretch/>
        </p:blipFill>
        <p:spPr>
          <a:xfrm>
            <a:off x="2761920" y="2838240"/>
            <a:ext cx="6667920" cy="11808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Picture 3" descr=""/>
          <p:cNvPicPr/>
          <p:nvPr/>
        </p:nvPicPr>
        <p:blipFill>
          <a:blip r:embed="rId1"/>
          <a:stretch/>
        </p:blipFill>
        <p:spPr>
          <a:xfrm>
            <a:off x="2475000" y="351720"/>
            <a:ext cx="6468120" cy="4086360"/>
          </a:xfrm>
          <a:prstGeom prst="rect">
            <a:avLst/>
          </a:prstGeom>
          <a:ln>
            <a:noFill/>
          </a:ln>
        </p:spPr>
      </p:pic>
      <p:pic>
        <p:nvPicPr>
          <p:cNvPr id="204" name="Picture 4" descr=""/>
          <p:cNvPicPr/>
          <p:nvPr/>
        </p:nvPicPr>
        <p:blipFill>
          <a:blip r:embed="rId2"/>
          <a:stretch/>
        </p:blipFill>
        <p:spPr>
          <a:xfrm>
            <a:off x="2374920" y="5124240"/>
            <a:ext cx="6667920" cy="11808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Picture 1" descr=""/>
          <p:cNvPicPr/>
          <p:nvPr/>
        </p:nvPicPr>
        <p:blipFill>
          <a:blip r:embed="rId1"/>
          <a:stretch/>
        </p:blipFill>
        <p:spPr>
          <a:xfrm>
            <a:off x="1739160" y="381960"/>
            <a:ext cx="8795880" cy="3732480"/>
          </a:xfrm>
          <a:prstGeom prst="rect">
            <a:avLst/>
          </a:prstGeom>
          <a:ln>
            <a:noFill/>
          </a:ln>
        </p:spPr>
      </p:pic>
      <p:pic>
        <p:nvPicPr>
          <p:cNvPr id="206" name="Picture 2" descr=""/>
          <p:cNvPicPr/>
          <p:nvPr/>
        </p:nvPicPr>
        <p:blipFill>
          <a:blip r:embed="rId2"/>
          <a:stretch/>
        </p:blipFill>
        <p:spPr>
          <a:xfrm>
            <a:off x="650160" y="4396320"/>
            <a:ext cx="5486760" cy="2038320"/>
          </a:xfrm>
          <a:prstGeom prst="rect">
            <a:avLst/>
          </a:prstGeom>
          <a:ln>
            <a:noFill/>
          </a:ln>
        </p:spPr>
      </p:pic>
      <p:pic>
        <p:nvPicPr>
          <p:cNvPr id="207" name="Picture 3" descr=""/>
          <p:cNvPicPr/>
          <p:nvPr/>
        </p:nvPicPr>
        <p:blipFill>
          <a:blip r:embed="rId3"/>
          <a:stretch/>
        </p:blipFill>
        <p:spPr>
          <a:xfrm>
            <a:off x="6607800" y="5148720"/>
            <a:ext cx="4743720" cy="5331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Agenda</a:t>
            </a:r>
            <a:r>
              <a:rPr b="0" lang="en-US" sz="4000" spc="-1" strike="noStrike" cap="all">
                <a:solidFill>
                  <a:srgbClr val="ffffff"/>
                </a:solidFill>
                <a:latin typeface="Corbel"/>
              </a:rPr>
              <a:t>	</a:t>
            </a:r>
            <a:endParaRPr b="0" lang="en-US" sz="4000" spc="-1" strike="noStrike">
              <a:solidFill>
                <a:srgbClr val="ffffff"/>
              </a:solidFill>
              <a:latin typeface="Corbel"/>
            </a:endParaRPr>
          </a:p>
        </p:txBody>
      </p:sp>
      <p:sp>
        <p:nvSpPr>
          <p:cNvPr id="14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Hypothesis testing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P-valuse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Confidence interval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Classical tests</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Central limit theorem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bootstrapping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Mobile game project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Picture 2" descr=""/>
          <p:cNvPicPr/>
          <p:nvPr/>
        </p:nvPicPr>
        <p:blipFill>
          <a:blip r:embed="rId1"/>
          <a:stretch/>
        </p:blipFill>
        <p:spPr>
          <a:xfrm>
            <a:off x="317520" y="2924640"/>
            <a:ext cx="11227320" cy="1418400"/>
          </a:xfrm>
          <a:prstGeom prst="rect">
            <a:avLst/>
          </a:prstGeom>
          <a:ln>
            <a:noFill/>
          </a:ln>
        </p:spPr>
      </p:pic>
      <p:pic>
        <p:nvPicPr>
          <p:cNvPr id="209" name="Picture 4" descr=""/>
          <p:cNvPicPr/>
          <p:nvPr/>
        </p:nvPicPr>
        <p:blipFill>
          <a:blip r:embed="rId2"/>
          <a:stretch/>
        </p:blipFill>
        <p:spPr>
          <a:xfrm>
            <a:off x="4361040" y="4573080"/>
            <a:ext cx="2133360" cy="2142720"/>
          </a:xfrm>
          <a:prstGeom prst="rect">
            <a:avLst/>
          </a:prstGeom>
          <a:ln>
            <a:noFill/>
          </a:ln>
        </p:spPr>
      </p:pic>
      <p:pic>
        <p:nvPicPr>
          <p:cNvPr id="210" name="Picture 5" descr=""/>
          <p:cNvPicPr/>
          <p:nvPr/>
        </p:nvPicPr>
        <p:blipFill>
          <a:blip r:embed="rId3"/>
          <a:stretch/>
        </p:blipFill>
        <p:spPr>
          <a:xfrm>
            <a:off x="1999080" y="1139400"/>
            <a:ext cx="7224480" cy="8121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Picture 2" descr=""/>
          <p:cNvPicPr/>
          <p:nvPr/>
        </p:nvPicPr>
        <p:blipFill>
          <a:blip r:embed="rId1"/>
          <a:stretch/>
        </p:blipFill>
        <p:spPr>
          <a:xfrm>
            <a:off x="204120" y="4492080"/>
            <a:ext cx="2390400" cy="1914120"/>
          </a:xfrm>
          <a:prstGeom prst="rect">
            <a:avLst/>
          </a:prstGeom>
          <a:ln>
            <a:noFill/>
          </a:ln>
        </p:spPr>
      </p:pic>
      <p:pic>
        <p:nvPicPr>
          <p:cNvPr id="212" name="Picture 3" descr=""/>
          <p:cNvPicPr/>
          <p:nvPr/>
        </p:nvPicPr>
        <p:blipFill>
          <a:blip r:embed="rId2"/>
          <a:stretch/>
        </p:blipFill>
        <p:spPr>
          <a:xfrm>
            <a:off x="6039720" y="2986920"/>
            <a:ext cx="5319720" cy="1976040"/>
          </a:xfrm>
          <a:prstGeom prst="rect">
            <a:avLst/>
          </a:prstGeom>
          <a:ln>
            <a:noFill/>
          </a:ln>
        </p:spPr>
      </p:pic>
      <p:pic>
        <p:nvPicPr>
          <p:cNvPr id="213" name="Picture 4" descr=""/>
          <p:cNvPicPr/>
          <p:nvPr/>
        </p:nvPicPr>
        <p:blipFill>
          <a:blip r:embed="rId3"/>
          <a:stretch/>
        </p:blipFill>
        <p:spPr>
          <a:xfrm>
            <a:off x="555840" y="1981080"/>
            <a:ext cx="9523800" cy="898560"/>
          </a:xfrm>
          <a:prstGeom prst="rect">
            <a:avLst/>
          </a:prstGeom>
          <a:ln>
            <a:noFill/>
          </a:ln>
        </p:spPr>
      </p:pic>
      <p:pic>
        <p:nvPicPr>
          <p:cNvPr id="214" name="Picture 5" descr=""/>
          <p:cNvPicPr/>
          <p:nvPr/>
        </p:nvPicPr>
        <p:blipFill>
          <a:blip r:embed="rId4"/>
          <a:stretch/>
        </p:blipFill>
        <p:spPr>
          <a:xfrm>
            <a:off x="8267760" y="5177880"/>
            <a:ext cx="2857320" cy="1599840"/>
          </a:xfrm>
          <a:prstGeom prst="rect">
            <a:avLst/>
          </a:prstGeom>
          <a:ln>
            <a:noFill/>
          </a:ln>
        </p:spPr>
      </p:pic>
      <p:sp>
        <p:nvSpPr>
          <p:cNvPr id="215" name="CustomShape 1"/>
          <p:cNvSpPr/>
          <p:nvPr/>
        </p:nvSpPr>
        <p:spPr>
          <a:xfrm>
            <a:off x="2933640" y="698760"/>
            <a:ext cx="5487840" cy="1308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000" spc="-1" strike="noStrike">
                <a:solidFill>
                  <a:srgbClr val="ffffff"/>
                </a:solidFill>
                <a:latin typeface="Corbel"/>
              </a:rPr>
              <a:t>Actions vs learning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Picture 2" descr=""/>
          <p:cNvPicPr/>
          <p:nvPr/>
        </p:nvPicPr>
        <p:blipFill>
          <a:blip r:embed="rId1"/>
          <a:stretch/>
        </p:blipFill>
        <p:spPr>
          <a:xfrm>
            <a:off x="4348440" y="1028880"/>
            <a:ext cx="2266560" cy="2018880"/>
          </a:xfrm>
          <a:prstGeom prst="rect">
            <a:avLst/>
          </a:prstGeom>
          <a:ln>
            <a:noFill/>
          </a:ln>
        </p:spPr>
      </p:pic>
      <p:pic>
        <p:nvPicPr>
          <p:cNvPr id="217" name="Picture 4" descr=""/>
          <p:cNvPicPr/>
          <p:nvPr/>
        </p:nvPicPr>
        <p:blipFill>
          <a:blip r:embed="rId2"/>
          <a:stretch/>
        </p:blipFill>
        <p:spPr>
          <a:xfrm>
            <a:off x="586080" y="3475440"/>
            <a:ext cx="2437920" cy="1875960"/>
          </a:xfrm>
          <a:prstGeom prst="rect">
            <a:avLst/>
          </a:prstGeom>
          <a:ln>
            <a:noFill/>
          </a:ln>
        </p:spPr>
      </p:pic>
      <p:pic>
        <p:nvPicPr>
          <p:cNvPr id="218" name="Picture 6" descr=""/>
          <p:cNvPicPr/>
          <p:nvPr/>
        </p:nvPicPr>
        <p:blipFill>
          <a:blip r:embed="rId3"/>
          <a:stretch/>
        </p:blipFill>
        <p:spPr>
          <a:xfrm>
            <a:off x="7802640" y="3532680"/>
            <a:ext cx="2599920" cy="17618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Picture 1" descr=""/>
          <p:cNvPicPr/>
          <p:nvPr/>
        </p:nvPicPr>
        <p:blipFill>
          <a:blip r:embed="rId1"/>
          <a:stretch/>
        </p:blipFill>
        <p:spPr>
          <a:xfrm>
            <a:off x="1482120" y="2759760"/>
            <a:ext cx="8138520" cy="1745280"/>
          </a:xfrm>
          <a:prstGeom prst="rect">
            <a:avLst/>
          </a:prstGeom>
          <a:ln>
            <a:noFill/>
          </a:ln>
        </p:spPr>
      </p:pic>
      <p:sp>
        <p:nvSpPr>
          <p:cNvPr id="220" name="CustomShape 1"/>
          <p:cNvSpPr/>
          <p:nvPr/>
        </p:nvSpPr>
        <p:spPr>
          <a:xfrm>
            <a:off x="2271240" y="806040"/>
            <a:ext cx="267588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ffffff"/>
                </a:solidFill>
                <a:latin typeface="Corbel"/>
              </a:rPr>
              <a:t>Am I right?</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Picture 3" descr=""/>
          <p:cNvPicPr/>
          <p:nvPr/>
        </p:nvPicPr>
        <p:blipFill>
          <a:blip r:embed="rId1"/>
          <a:stretch/>
        </p:blipFill>
        <p:spPr>
          <a:xfrm>
            <a:off x="3955320" y="4361400"/>
            <a:ext cx="3067920" cy="2161800"/>
          </a:xfrm>
          <a:prstGeom prst="rect">
            <a:avLst/>
          </a:prstGeom>
          <a:ln>
            <a:noFill/>
          </a:ln>
        </p:spPr>
      </p:pic>
      <p:pic>
        <p:nvPicPr>
          <p:cNvPr id="222" name="Picture 4" descr="Image result for yelling"/>
          <p:cNvPicPr/>
          <p:nvPr/>
        </p:nvPicPr>
        <p:blipFill>
          <a:blip r:embed="rId2"/>
          <a:stretch/>
        </p:blipFill>
        <p:spPr>
          <a:xfrm>
            <a:off x="490320" y="4571280"/>
            <a:ext cx="2619000" cy="1742760"/>
          </a:xfrm>
          <a:prstGeom prst="rect">
            <a:avLst/>
          </a:prstGeom>
          <a:ln>
            <a:noFill/>
          </a:ln>
        </p:spPr>
      </p:pic>
      <p:sp>
        <p:nvSpPr>
          <p:cNvPr id="223" name="CustomShape 1"/>
          <p:cNvSpPr/>
          <p:nvPr/>
        </p:nvSpPr>
        <p:spPr>
          <a:xfrm>
            <a:off x="2291760" y="761400"/>
            <a:ext cx="7080120" cy="577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rPr>
              <a:t>How to measure “</a:t>
            </a:r>
            <a:r>
              <a:rPr b="1" lang="en-US" sz="3200" spc="-1" strike="noStrike">
                <a:solidFill>
                  <a:srgbClr val="ff0000"/>
                </a:solidFill>
                <a:latin typeface="Corbel"/>
              </a:rPr>
              <a:t>ridiculous</a:t>
            </a:r>
            <a:r>
              <a:rPr b="1" lang="en-US" sz="3200" spc="-1" strike="noStrike">
                <a:solidFill>
                  <a:srgbClr val="ffffff"/>
                </a:solidFill>
                <a:latin typeface="Corbel"/>
              </a:rPr>
              <a:t>”?</a:t>
            </a:r>
            <a:endParaRPr b="0" lang="en-US" sz="3200" spc="-1" strike="noStrike">
              <a:latin typeface="Arial"/>
            </a:endParaRPr>
          </a:p>
        </p:txBody>
      </p:sp>
      <p:pic>
        <p:nvPicPr>
          <p:cNvPr id="224" name="Picture 2" descr="Bitcoin price: Token rallies as Visa moves to approve USDC crypto"/>
          <p:cNvPicPr/>
          <p:nvPr/>
        </p:nvPicPr>
        <p:blipFill>
          <a:blip r:embed="rId3"/>
          <a:stretch/>
        </p:blipFill>
        <p:spPr>
          <a:xfrm>
            <a:off x="4062960" y="2147760"/>
            <a:ext cx="2910240" cy="1938960"/>
          </a:xfrm>
          <a:prstGeom prst="rect">
            <a:avLst/>
          </a:prstGeom>
          <a:ln>
            <a:noFill/>
          </a:ln>
        </p:spPr>
      </p:pic>
      <p:sp>
        <p:nvSpPr>
          <p:cNvPr id="225" name="CustomShape 2"/>
          <p:cNvSpPr/>
          <p:nvPr/>
        </p:nvSpPr>
        <p:spPr>
          <a:xfrm>
            <a:off x="169920" y="2855520"/>
            <a:ext cx="407664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rPr>
              <a:t>Confidence interval</a:t>
            </a:r>
            <a:endParaRPr b="0" lang="en-US" sz="2800" spc="-1" strike="noStrike">
              <a:latin typeface="Arial"/>
            </a:endParaRPr>
          </a:p>
        </p:txBody>
      </p:sp>
      <p:sp>
        <p:nvSpPr>
          <p:cNvPr id="226" name="CustomShape 3"/>
          <p:cNvSpPr/>
          <p:nvPr/>
        </p:nvSpPr>
        <p:spPr>
          <a:xfrm>
            <a:off x="7326720" y="2855520"/>
            <a:ext cx="1865160" cy="577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rPr>
              <a:t>P value</a:t>
            </a:r>
            <a:endParaRPr b="0" lang="en-US" sz="3200" spc="-1" strike="noStrike">
              <a:latin typeface="Arial"/>
            </a:endParaRPr>
          </a:p>
        </p:txBody>
      </p:sp>
      <p:pic>
        <p:nvPicPr>
          <p:cNvPr id="227" name="Picture 6" descr=""/>
          <p:cNvPicPr/>
          <p:nvPr/>
        </p:nvPicPr>
        <p:blipFill>
          <a:blip r:embed="rId4"/>
          <a:stretch/>
        </p:blipFill>
        <p:spPr>
          <a:xfrm>
            <a:off x="9015480" y="4393440"/>
            <a:ext cx="2695320" cy="2103120"/>
          </a:xfrm>
          <a:prstGeom prst="rect">
            <a:avLst/>
          </a:prstGeom>
          <a:ln>
            <a:noFill/>
          </a:ln>
        </p:spPr>
      </p:pic>
      <p:sp>
        <p:nvSpPr>
          <p:cNvPr id="228" name="CustomShape 4"/>
          <p:cNvSpPr/>
          <p:nvPr/>
        </p:nvSpPr>
        <p:spPr>
          <a:xfrm>
            <a:off x="7277040" y="5067360"/>
            <a:ext cx="1428480" cy="818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29" name="Picture 9" descr=""/>
          <p:cNvPicPr/>
          <p:nvPr/>
        </p:nvPicPr>
        <p:blipFill>
          <a:blip r:embed="rId5"/>
          <a:stretch/>
        </p:blipFill>
        <p:spPr>
          <a:xfrm>
            <a:off x="7255800" y="2053440"/>
            <a:ext cx="4743720" cy="5331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ar-EG" sz="4000" spc="-1" strike="noStrike" cap="all">
                <a:solidFill>
                  <a:srgbClr val="ffffff"/>
                </a:solidFill>
                <a:latin typeface="Corbel"/>
              </a:rPr>
              <a:t>الملتقى</a:t>
            </a:r>
            <a:endParaRPr b="0" lang="en-US" sz="4000" spc="-1" strike="noStrike">
              <a:solidFill>
                <a:srgbClr val="ffffff"/>
              </a:solidFill>
              <a:latin typeface="Corbel"/>
            </a:endParaRPr>
          </a:p>
        </p:txBody>
      </p:sp>
      <p:sp>
        <p:nvSpPr>
          <p:cNvPr id="231"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Classical tests( t test/ chi square / ANOVA/ .. )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Central limit theorem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Bootstrapping</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Newer tests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endParaRPr b="0" lang="en-US" sz="2200" spc="-1" strike="noStrike">
              <a:solidFill>
                <a:srgbClr val="ffffff"/>
              </a:solidFill>
              <a:latin typeface="Corbel"/>
            </a:endParaRPr>
          </a:p>
        </p:txBody>
      </p:sp>
      <p:pic>
        <p:nvPicPr>
          <p:cNvPr id="232" name="Picture 2" descr="Cartoon businessman makes desicion choose yes or Vector Image"/>
          <p:cNvPicPr/>
          <p:nvPr/>
        </p:nvPicPr>
        <p:blipFill>
          <a:blip r:embed="rId1"/>
          <a:stretch/>
        </p:blipFill>
        <p:spPr>
          <a:xfrm>
            <a:off x="6690960" y="3213720"/>
            <a:ext cx="2549880" cy="2754000"/>
          </a:xfrm>
          <a:prstGeom prst="rect">
            <a:avLst/>
          </a:prstGeom>
          <a:ln>
            <a:noFill/>
          </a:ln>
        </p:spPr>
      </p:pic>
      <p:pic>
        <p:nvPicPr>
          <p:cNvPr id="233" name="Picture 3" descr=""/>
          <p:cNvPicPr/>
          <p:nvPr/>
        </p:nvPicPr>
        <p:blipFill>
          <a:blip r:embed="rId2"/>
          <a:stretch/>
        </p:blipFill>
        <p:spPr>
          <a:xfrm>
            <a:off x="4734000" y="3886200"/>
            <a:ext cx="1504800" cy="704520"/>
          </a:xfrm>
          <a:prstGeom prst="rect">
            <a:avLst/>
          </a:prstGeom>
          <a:ln>
            <a:noFill/>
          </a:ln>
        </p:spPr>
      </p:pic>
      <p:pic>
        <p:nvPicPr>
          <p:cNvPr id="234" name="Picture 4" descr=""/>
          <p:cNvPicPr/>
          <p:nvPr/>
        </p:nvPicPr>
        <p:blipFill>
          <a:blip r:embed="rId3"/>
          <a:stretch/>
        </p:blipFill>
        <p:spPr>
          <a:xfrm>
            <a:off x="9693000" y="3978720"/>
            <a:ext cx="1787400" cy="5194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Difference between ci and p value?</a:t>
            </a:r>
            <a:endParaRPr b="0" lang="en-US" sz="4000" spc="-1" strike="noStrike">
              <a:solidFill>
                <a:srgbClr val="ffffff"/>
              </a:solidFill>
              <a:latin typeface="Corbel"/>
            </a:endParaRPr>
          </a:p>
        </p:txBody>
      </p:sp>
      <p:sp>
        <p:nvSpPr>
          <p:cNvPr id="236"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Coming soon isA..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37" name="Picture 1" descr=""/>
          <p:cNvPicPr/>
          <p:nvPr/>
        </p:nvPicPr>
        <p:blipFill>
          <a:blip r:embed="rId1"/>
          <a:stretch/>
        </p:blipFill>
        <p:spPr>
          <a:xfrm>
            <a:off x="2995200" y="1366560"/>
            <a:ext cx="6201360" cy="412452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Picture 1" descr=""/>
          <p:cNvPicPr/>
          <p:nvPr/>
        </p:nvPicPr>
        <p:blipFill>
          <a:blip r:embed="rId1"/>
          <a:stretch/>
        </p:blipFill>
        <p:spPr>
          <a:xfrm>
            <a:off x="238320" y="1512360"/>
            <a:ext cx="10804320" cy="2348280"/>
          </a:xfrm>
          <a:prstGeom prst="rect">
            <a:avLst/>
          </a:prstGeom>
          <a:ln>
            <a:noFill/>
          </a:ln>
        </p:spPr>
      </p:pic>
      <p:pic>
        <p:nvPicPr>
          <p:cNvPr id="239" name="Picture 2" descr=""/>
          <p:cNvPicPr/>
          <p:nvPr/>
        </p:nvPicPr>
        <p:blipFill>
          <a:blip r:embed="rId2"/>
          <a:stretch/>
        </p:blipFill>
        <p:spPr>
          <a:xfrm>
            <a:off x="1088640" y="4255560"/>
            <a:ext cx="3922560" cy="2273400"/>
          </a:xfrm>
          <a:prstGeom prst="rect">
            <a:avLst/>
          </a:prstGeom>
          <a:ln>
            <a:noFill/>
          </a:ln>
        </p:spPr>
      </p:pic>
      <p:pic>
        <p:nvPicPr>
          <p:cNvPr id="240" name="Picture 4" descr=""/>
          <p:cNvPicPr/>
          <p:nvPr/>
        </p:nvPicPr>
        <p:blipFill>
          <a:blip r:embed="rId3"/>
          <a:stretch/>
        </p:blipFill>
        <p:spPr>
          <a:xfrm>
            <a:off x="6796440" y="4439880"/>
            <a:ext cx="1904760" cy="190476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Picture 2" descr=""/>
          <p:cNvPicPr/>
          <p:nvPr/>
        </p:nvPicPr>
        <p:blipFill>
          <a:blip r:embed="rId1"/>
          <a:stretch/>
        </p:blipFill>
        <p:spPr>
          <a:xfrm>
            <a:off x="1357920" y="2358360"/>
            <a:ext cx="4639680" cy="2655720"/>
          </a:xfrm>
          <a:prstGeom prst="rect">
            <a:avLst/>
          </a:prstGeom>
          <a:ln>
            <a:noFill/>
          </a:ln>
        </p:spPr>
      </p:pic>
      <p:pic>
        <p:nvPicPr>
          <p:cNvPr id="242" name="Picture 4" descr=""/>
          <p:cNvPicPr/>
          <p:nvPr/>
        </p:nvPicPr>
        <p:blipFill>
          <a:blip r:embed="rId2"/>
          <a:stretch/>
        </p:blipFill>
        <p:spPr>
          <a:xfrm>
            <a:off x="6881760" y="2584800"/>
            <a:ext cx="4427640" cy="2946240"/>
          </a:xfrm>
          <a:prstGeom prst="rect">
            <a:avLst/>
          </a:prstGeom>
          <a:ln>
            <a:noFill/>
          </a:ln>
        </p:spPr>
      </p:pic>
      <p:sp>
        <p:nvSpPr>
          <p:cNvPr id="243" name="CustomShape 1"/>
          <p:cNvSpPr/>
          <p:nvPr/>
        </p:nvSpPr>
        <p:spPr>
          <a:xfrm>
            <a:off x="4566240" y="767880"/>
            <a:ext cx="40323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rPr>
              <a:t>1000000 hours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Statistics </a:t>
            </a:r>
            <a:endParaRPr b="0" lang="en-US" sz="4000" spc="-1" strike="noStrike">
              <a:solidFill>
                <a:srgbClr val="ffffff"/>
              </a:solidFill>
              <a:latin typeface="Corbel"/>
            </a:endParaRPr>
          </a:p>
        </p:txBody>
      </p:sp>
      <p:sp>
        <p:nvSpPr>
          <p:cNvPr id="14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44" name="Picture 3" descr=""/>
          <p:cNvPicPr/>
          <p:nvPr/>
        </p:nvPicPr>
        <p:blipFill>
          <a:blip r:embed="rId1"/>
          <a:stretch/>
        </p:blipFill>
        <p:spPr>
          <a:xfrm>
            <a:off x="1472040" y="2922480"/>
            <a:ext cx="4324680" cy="447480"/>
          </a:xfrm>
          <a:prstGeom prst="rect">
            <a:avLst/>
          </a:prstGeom>
          <a:ln>
            <a:noFill/>
          </a:ln>
        </p:spPr>
      </p:pic>
      <p:pic>
        <p:nvPicPr>
          <p:cNvPr id="145" name="Picture 4" descr=""/>
          <p:cNvPicPr/>
          <p:nvPr/>
        </p:nvPicPr>
        <p:blipFill>
          <a:blip r:embed="rId2"/>
          <a:stretch/>
        </p:blipFill>
        <p:spPr>
          <a:xfrm>
            <a:off x="228960" y="5391000"/>
            <a:ext cx="6810840" cy="399600"/>
          </a:xfrm>
          <a:prstGeom prst="rect">
            <a:avLst/>
          </a:prstGeom>
          <a:ln>
            <a:noFill/>
          </a:ln>
        </p:spPr>
      </p:pic>
      <p:pic>
        <p:nvPicPr>
          <p:cNvPr id="146" name="Picture 5" descr=""/>
          <p:cNvPicPr/>
          <p:nvPr/>
        </p:nvPicPr>
        <p:blipFill>
          <a:blip r:embed="rId3"/>
          <a:stretch/>
        </p:blipFill>
        <p:spPr>
          <a:xfrm>
            <a:off x="7074360" y="1562040"/>
            <a:ext cx="4858200" cy="47343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Change default action </a:t>
            </a:r>
            <a:endParaRPr b="0" lang="en-US" sz="4000" spc="-1" strike="noStrike">
              <a:solidFill>
                <a:srgbClr val="ffffff"/>
              </a:solidFill>
              <a:latin typeface="Corbel"/>
            </a:endParaRPr>
          </a:p>
        </p:txBody>
      </p:sp>
      <p:sp>
        <p:nvSpPr>
          <p:cNvPr id="24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46" name="Picture 5" descr=""/>
          <p:cNvPicPr/>
          <p:nvPr/>
        </p:nvPicPr>
        <p:blipFill>
          <a:blip r:embed="rId1"/>
          <a:stretch/>
        </p:blipFill>
        <p:spPr>
          <a:xfrm>
            <a:off x="3971520" y="2347920"/>
            <a:ext cx="4248360" cy="2162160"/>
          </a:xfrm>
          <a:prstGeom prst="rect">
            <a:avLst/>
          </a:prstGeom>
          <a:ln>
            <a:noFill/>
          </a:ln>
        </p:spPr>
      </p:pic>
      <p:sp>
        <p:nvSpPr>
          <p:cNvPr id="247" name="CustomShape 3"/>
          <p:cNvSpPr/>
          <p:nvPr/>
        </p:nvSpPr>
        <p:spPr>
          <a:xfrm>
            <a:off x="7142760" y="5848560"/>
            <a:ext cx="12585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Pick YES?</a:t>
            </a:r>
            <a:endParaRPr b="0" lang="en-US" sz="1800" spc="-1" strike="noStrike">
              <a:latin typeface="Arial"/>
            </a:endParaRPr>
          </a:p>
        </p:txBody>
      </p:sp>
      <p:sp>
        <p:nvSpPr>
          <p:cNvPr id="248" name="CustomShape 4"/>
          <p:cNvSpPr/>
          <p:nvPr/>
        </p:nvSpPr>
        <p:spPr>
          <a:xfrm>
            <a:off x="6940080" y="6369480"/>
            <a:ext cx="374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Read the links for the answer </a:t>
            </a:r>
            <a:r>
              <a:rPr b="0" lang="en-US" sz="1800" spc="-1" strike="noStrike">
                <a:solidFill>
                  <a:srgbClr val="ffffff"/>
                </a:solidFill>
                <a:latin typeface="Wingding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5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51" name="Picture 3" descr=""/>
          <p:cNvPicPr/>
          <p:nvPr/>
        </p:nvPicPr>
        <p:blipFill>
          <a:blip r:embed="rId1"/>
          <a:stretch/>
        </p:blipFill>
        <p:spPr>
          <a:xfrm>
            <a:off x="3165480" y="2504880"/>
            <a:ext cx="5858280" cy="25718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MAIN QUESTION</a:t>
            </a:r>
            <a:endParaRPr b="0" lang="en-US" sz="4000" spc="-1" strike="noStrike">
              <a:solidFill>
                <a:srgbClr val="ffffff"/>
              </a:solidFill>
              <a:latin typeface="Corbel"/>
            </a:endParaRPr>
          </a:p>
        </p:txBody>
      </p:sp>
      <p:sp>
        <p:nvSpPr>
          <p:cNvPr id="25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54" name="Picture 3" descr=""/>
          <p:cNvPicPr/>
          <p:nvPr/>
        </p:nvPicPr>
        <p:blipFill>
          <a:blip r:embed="rId1"/>
          <a:stretch/>
        </p:blipFill>
        <p:spPr>
          <a:xfrm>
            <a:off x="3247560" y="2967120"/>
            <a:ext cx="5696280" cy="9237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Default action </a:t>
            </a:r>
            <a:endParaRPr b="0" lang="en-US" sz="4000" spc="-1" strike="noStrike">
              <a:solidFill>
                <a:srgbClr val="ffffff"/>
              </a:solidFill>
              <a:latin typeface="Corbel"/>
            </a:endParaRPr>
          </a:p>
        </p:txBody>
      </p:sp>
      <p:sp>
        <p:nvSpPr>
          <p:cNvPr id="25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57" name="Picture 3" descr=""/>
          <p:cNvPicPr/>
          <p:nvPr/>
        </p:nvPicPr>
        <p:blipFill>
          <a:blip r:embed="rId1"/>
          <a:stretch/>
        </p:blipFill>
        <p:spPr>
          <a:xfrm>
            <a:off x="2610000" y="2209680"/>
            <a:ext cx="2228400" cy="2476080"/>
          </a:xfrm>
          <a:prstGeom prst="rect">
            <a:avLst/>
          </a:prstGeom>
          <a:ln>
            <a:noFill/>
          </a:ln>
        </p:spPr>
      </p:pic>
      <p:sp>
        <p:nvSpPr>
          <p:cNvPr id="258" name="CustomShape 3"/>
          <p:cNvSpPr/>
          <p:nvPr/>
        </p:nvSpPr>
        <p:spPr>
          <a:xfrm>
            <a:off x="6239880" y="4317120"/>
            <a:ext cx="27018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 What to expect??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Answer is No.    Always! </a:t>
            </a:r>
            <a:endParaRPr b="0" lang="en-US" sz="4000" spc="-1" strike="noStrike">
              <a:solidFill>
                <a:srgbClr val="ffffff"/>
              </a:solidFill>
              <a:latin typeface="Corbel"/>
            </a:endParaRPr>
          </a:p>
        </p:txBody>
      </p:sp>
      <p:sp>
        <p:nvSpPr>
          <p:cNvPr id="26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1" name="Picture 3" descr=""/>
          <p:cNvPicPr/>
          <p:nvPr/>
        </p:nvPicPr>
        <p:blipFill>
          <a:blip r:embed="rId1"/>
          <a:stretch/>
        </p:blipFill>
        <p:spPr>
          <a:xfrm>
            <a:off x="2572560" y="2967120"/>
            <a:ext cx="6371280" cy="10332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2 OPTIONS </a:t>
            </a:r>
            <a:endParaRPr b="0" lang="en-US" sz="4000" spc="-1" strike="noStrike">
              <a:solidFill>
                <a:srgbClr val="ffffff"/>
              </a:solidFill>
              <a:latin typeface="Corbel"/>
            </a:endParaRPr>
          </a:p>
        </p:txBody>
      </p:sp>
      <p:sp>
        <p:nvSpPr>
          <p:cNvPr id="26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4" name="Picture 3" descr=""/>
          <p:cNvPicPr/>
          <p:nvPr/>
        </p:nvPicPr>
        <p:blipFill>
          <a:blip r:embed="rId1"/>
          <a:stretch/>
        </p:blipFill>
        <p:spPr>
          <a:xfrm>
            <a:off x="198000" y="1766520"/>
            <a:ext cx="5896440" cy="3895920"/>
          </a:xfrm>
          <a:prstGeom prst="rect">
            <a:avLst/>
          </a:prstGeom>
          <a:ln>
            <a:noFill/>
          </a:ln>
        </p:spPr>
      </p:pic>
      <p:sp>
        <p:nvSpPr>
          <p:cNvPr id="265" name="CustomShape 3"/>
          <p:cNvSpPr/>
          <p:nvPr/>
        </p:nvSpPr>
        <p:spPr>
          <a:xfrm>
            <a:off x="7581600" y="4114800"/>
            <a:ext cx="391788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ffffff"/>
                </a:solidFill>
                <a:latin typeface="Corbel"/>
              </a:rPr>
              <a:t>OR Every corner</a:t>
            </a:r>
            <a:endParaRPr b="0" lang="en-US" sz="3600" spc="-1" strike="noStrike">
              <a:latin typeface="Arial"/>
            </a:endParaRPr>
          </a:p>
        </p:txBody>
      </p:sp>
      <p:sp>
        <p:nvSpPr>
          <p:cNvPr id="266" name="CustomShape 4"/>
          <p:cNvSpPr/>
          <p:nvPr/>
        </p:nvSpPr>
        <p:spPr>
          <a:xfrm>
            <a:off x="198000" y="6113520"/>
            <a:ext cx="60955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rPr>
              <a:t>sometimes we can see the answer. .No need to calculate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Bottom line!</a:t>
            </a:r>
            <a:endParaRPr b="0" lang="en-US" sz="4000" spc="-1" strike="noStrike">
              <a:solidFill>
                <a:srgbClr val="ffffff"/>
              </a:solidFill>
              <a:latin typeface="Corbel"/>
            </a:endParaRPr>
          </a:p>
        </p:txBody>
      </p:sp>
      <p:sp>
        <p:nvSpPr>
          <p:cNvPr id="26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Start with default action.  Choose wisely!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Don’t have default action? No need for statistical inference!</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7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1" name="Picture 3" descr=""/>
          <p:cNvPicPr/>
          <p:nvPr/>
        </p:nvPicPr>
        <p:blipFill>
          <a:blip r:embed="rId1"/>
          <a:stretch/>
        </p:blipFill>
        <p:spPr>
          <a:xfrm>
            <a:off x="371160" y="1792800"/>
            <a:ext cx="6611040" cy="1771560"/>
          </a:xfrm>
          <a:prstGeom prst="rect">
            <a:avLst/>
          </a:prstGeom>
          <a:ln>
            <a:noFill/>
          </a:ln>
        </p:spPr>
      </p:pic>
      <p:pic>
        <p:nvPicPr>
          <p:cNvPr id="272" name="Picture 4" descr=""/>
          <p:cNvPicPr/>
          <p:nvPr/>
        </p:nvPicPr>
        <p:blipFill>
          <a:blip r:embed="rId2"/>
          <a:stretch/>
        </p:blipFill>
        <p:spPr>
          <a:xfrm>
            <a:off x="371160" y="3960360"/>
            <a:ext cx="6420240" cy="22575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values </a:t>
            </a:r>
            <a:endParaRPr b="0" lang="en-US" sz="4000" spc="-1" strike="noStrike">
              <a:solidFill>
                <a:srgbClr val="ffffff"/>
              </a:solidFill>
              <a:latin typeface="Corbel"/>
            </a:endParaRPr>
          </a:p>
        </p:txBody>
      </p:sp>
      <p:sp>
        <p:nvSpPr>
          <p:cNvPr id="27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5" name="Picture 2" descr="3 SCARY GAMES #54 - YouTube"/>
          <p:cNvPicPr/>
          <p:nvPr/>
        </p:nvPicPr>
        <p:blipFill>
          <a:blip r:embed="rId1"/>
          <a:stretch/>
        </p:blipFill>
        <p:spPr>
          <a:xfrm>
            <a:off x="5122080" y="3018600"/>
            <a:ext cx="5687280" cy="319896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Setting the scene</a:t>
            </a:r>
            <a:endParaRPr b="0" lang="en-US" sz="4000" spc="-1" strike="noStrike">
              <a:solidFill>
                <a:srgbClr val="ffffff"/>
              </a:solidFill>
              <a:latin typeface="Corbel"/>
            </a:endParaRPr>
          </a:p>
        </p:txBody>
      </p:sp>
      <p:sp>
        <p:nvSpPr>
          <p:cNvPr id="27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8" name="Picture 3" descr=""/>
          <p:cNvPicPr/>
          <p:nvPr/>
        </p:nvPicPr>
        <p:blipFill>
          <a:blip r:embed="rId1"/>
          <a:stretch/>
        </p:blipFill>
        <p:spPr>
          <a:xfrm>
            <a:off x="3905280" y="2306880"/>
            <a:ext cx="2747880" cy="37414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Default action </a:t>
            </a:r>
            <a:endParaRPr b="0" lang="en-US" sz="4000" spc="-1" strike="noStrike">
              <a:solidFill>
                <a:srgbClr val="ffffff"/>
              </a:solidFill>
              <a:latin typeface="Corbel"/>
            </a:endParaRPr>
          </a:p>
        </p:txBody>
      </p:sp>
      <p:sp>
        <p:nvSpPr>
          <p:cNvPr id="14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49" name="Picture 4" descr=""/>
          <p:cNvPicPr/>
          <p:nvPr/>
        </p:nvPicPr>
        <p:blipFill>
          <a:blip r:embed="rId1"/>
          <a:stretch/>
        </p:blipFill>
        <p:spPr>
          <a:xfrm>
            <a:off x="3552120" y="2841480"/>
            <a:ext cx="3375000" cy="23781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81" name="Picture 3" descr=""/>
          <p:cNvPicPr/>
          <p:nvPr/>
        </p:nvPicPr>
        <p:blipFill>
          <a:blip r:embed="rId1"/>
          <a:stretch/>
        </p:blipFill>
        <p:spPr>
          <a:xfrm>
            <a:off x="1955160" y="2400480"/>
            <a:ext cx="6145920" cy="168552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1202760" y="284040"/>
            <a:ext cx="9783720" cy="1508400"/>
          </a:xfrm>
          <a:prstGeom prst="rect">
            <a:avLst/>
          </a:prstGeom>
          <a:noFill/>
          <a:ln>
            <a:noFill/>
          </a:ln>
        </p:spPr>
        <p:txBody>
          <a:bodyPr anchor="ctr">
            <a:normAutofit/>
          </a:bodyPr>
          <a:p>
            <a:pPr>
              <a:lnSpc>
                <a:spcPct val="85000"/>
              </a:lnSpc>
            </a:pPr>
            <a:r>
              <a:rPr b="1" lang="en-US" sz="4000" spc="-1" strike="noStrike" cap="all">
                <a:solidFill>
                  <a:srgbClr val="ffffff"/>
                </a:solidFill>
                <a:latin typeface="Corbel"/>
              </a:rPr>
              <a:t>Describe the null world</a:t>
            </a:r>
            <a:endParaRPr b="0" lang="en-US" sz="4000" spc="-1" strike="noStrike">
              <a:solidFill>
                <a:srgbClr val="ffffff"/>
              </a:solidFill>
              <a:latin typeface="Corbel"/>
            </a:endParaRPr>
          </a:p>
        </p:txBody>
      </p:sp>
      <p:sp>
        <p:nvSpPr>
          <p:cNvPr id="283"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Answer is pvalue </a:t>
            </a:r>
            <a:endParaRPr b="0" lang="en-US" sz="2200" spc="-1" strike="noStrike">
              <a:solidFill>
                <a:srgbClr val="ffffff"/>
              </a:solidFill>
              <a:latin typeface="Corbel"/>
            </a:endParaRPr>
          </a:p>
        </p:txBody>
      </p:sp>
      <p:pic>
        <p:nvPicPr>
          <p:cNvPr id="284" name="Picture 3" descr=""/>
          <p:cNvPicPr/>
          <p:nvPr/>
        </p:nvPicPr>
        <p:blipFill>
          <a:blip r:embed="rId1"/>
          <a:stretch/>
        </p:blipFill>
        <p:spPr>
          <a:xfrm>
            <a:off x="1096560" y="3472920"/>
            <a:ext cx="9996480" cy="128340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Little monster</a:t>
            </a:r>
            <a:endParaRPr b="0" lang="en-US" sz="4000" spc="-1" strike="noStrike">
              <a:solidFill>
                <a:srgbClr val="ffffff"/>
              </a:solidFill>
              <a:latin typeface="Corbel"/>
            </a:endParaRPr>
          </a:p>
        </p:txBody>
      </p:sp>
      <p:sp>
        <p:nvSpPr>
          <p:cNvPr id="28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87" name="Picture 4" descr=""/>
          <p:cNvPicPr/>
          <p:nvPr/>
        </p:nvPicPr>
        <p:blipFill>
          <a:blip r:embed="rId1"/>
          <a:stretch/>
        </p:blipFill>
        <p:spPr>
          <a:xfrm>
            <a:off x="1202760" y="1960200"/>
            <a:ext cx="4385880" cy="2923920"/>
          </a:xfrm>
          <a:prstGeom prst="rect">
            <a:avLst/>
          </a:prstGeom>
          <a:ln>
            <a:noFill/>
          </a:ln>
        </p:spPr>
      </p:pic>
      <p:pic>
        <p:nvPicPr>
          <p:cNvPr id="288" name="Picture 6" descr=""/>
          <p:cNvPicPr/>
          <p:nvPr/>
        </p:nvPicPr>
        <p:blipFill>
          <a:blip r:embed="rId2"/>
          <a:stretch/>
        </p:blipFill>
        <p:spPr>
          <a:xfrm>
            <a:off x="1096560" y="5286240"/>
            <a:ext cx="9996480" cy="1283400"/>
          </a:xfrm>
          <a:prstGeom prst="rect">
            <a:avLst/>
          </a:prstGeom>
          <a:ln>
            <a:noFill/>
          </a:ln>
        </p:spPr>
      </p:pic>
      <p:pic>
        <p:nvPicPr>
          <p:cNvPr id="289" name="Picture 7" descr=""/>
          <p:cNvPicPr/>
          <p:nvPr/>
        </p:nvPicPr>
        <p:blipFill>
          <a:blip r:embed="rId3"/>
          <a:stretch/>
        </p:blipFill>
        <p:spPr>
          <a:xfrm>
            <a:off x="8001000" y="2022120"/>
            <a:ext cx="2138400" cy="291168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Living alone</a:t>
            </a:r>
            <a:endParaRPr b="0" lang="en-US" sz="4000" spc="-1" strike="noStrike">
              <a:solidFill>
                <a:srgbClr val="ffffff"/>
              </a:solidFill>
              <a:latin typeface="Corbel"/>
            </a:endParaRPr>
          </a:p>
        </p:txBody>
      </p:sp>
      <p:sp>
        <p:nvSpPr>
          <p:cNvPr id="29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2" name="Picture 6" descr=""/>
          <p:cNvPicPr/>
          <p:nvPr/>
        </p:nvPicPr>
        <p:blipFill>
          <a:blip r:embed="rId1"/>
          <a:stretch/>
        </p:blipFill>
        <p:spPr>
          <a:xfrm>
            <a:off x="1096560" y="5286240"/>
            <a:ext cx="9996480" cy="1283400"/>
          </a:xfrm>
          <a:prstGeom prst="rect">
            <a:avLst/>
          </a:prstGeom>
          <a:ln>
            <a:noFill/>
          </a:ln>
        </p:spPr>
      </p:pic>
      <p:pic>
        <p:nvPicPr>
          <p:cNvPr id="293" name="Picture 7" descr=""/>
          <p:cNvPicPr/>
          <p:nvPr/>
        </p:nvPicPr>
        <p:blipFill>
          <a:blip r:embed="rId2"/>
          <a:stretch/>
        </p:blipFill>
        <p:spPr>
          <a:xfrm>
            <a:off x="8001000" y="2022120"/>
            <a:ext cx="2138400" cy="2911680"/>
          </a:xfrm>
          <a:prstGeom prst="rect">
            <a:avLst/>
          </a:prstGeom>
          <a:ln>
            <a:noFill/>
          </a:ln>
        </p:spPr>
      </p:pic>
      <p:pic>
        <p:nvPicPr>
          <p:cNvPr id="294" name="Picture 2" descr="Neighbours from Hell Compilation on Steam"/>
          <p:cNvPicPr/>
          <p:nvPr/>
        </p:nvPicPr>
        <p:blipFill>
          <a:blip r:embed="rId3"/>
          <a:stretch/>
        </p:blipFill>
        <p:spPr>
          <a:xfrm>
            <a:off x="1485720" y="2061000"/>
            <a:ext cx="5241600" cy="300348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conclusion</a:t>
            </a:r>
            <a:endParaRPr b="0" lang="en-US" sz="4000" spc="-1" strike="noStrike">
              <a:solidFill>
                <a:srgbClr val="ffffff"/>
              </a:solidFill>
              <a:latin typeface="Corbel"/>
            </a:endParaRPr>
          </a:p>
        </p:txBody>
      </p:sp>
      <p:sp>
        <p:nvSpPr>
          <p:cNvPr id="296"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i="1" lang="en-US" sz="2200" spc="-1" strike="noStrike">
                <a:solidFill>
                  <a:srgbClr val="ffffff"/>
                </a:solidFill>
                <a:latin typeface="Corbel"/>
              </a:rPr>
              <a:t>“</a:t>
            </a:r>
            <a:r>
              <a:rPr b="0" i="1" lang="en-US" sz="2200" spc="-1" strike="noStrike">
                <a:solidFill>
                  <a:srgbClr val="ffffff"/>
                </a:solidFill>
                <a:latin typeface="Corbel"/>
              </a:rPr>
              <a:t>If I’m living in my </a:t>
            </a:r>
            <a:r>
              <a:rPr b="0" i="1" lang="en-US" sz="2200" spc="-1" strike="noStrike" u="sng">
                <a:solidFill>
                  <a:srgbClr val="6eac1c"/>
                </a:solidFill>
                <a:uFillTx/>
                <a:latin typeface="Corbel"/>
                <a:hlinkClick r:id="rId1"/>
              </a:rPr>
              <a:t>default </a:t>
            </a:r>
            <a:r>
              <a:rPr b="0" i="1" lang="en-US" sz="2200" spc="-1" strike="noStrike" u="sng">
                <a:solidFill>
                  <a:srgbClr val="6eac1c"/>
                </a:solidFill>
                <a:uFillTx/>
                <a:latin typeface="Corbel"/>
                <a:hlinkClick r:id="rId2"/>
              </a:rPr>
              <a:t>action</a:t>
            </a:r>
            <a:r>
              <a:rPr b="0" i="1" lang="en-US" sz="2200" spc="-1" strike="noStrike">
                <a:solidFill>
                  <a:srgbClr val="ffffff"/>
                </a:solidFill>
                <a:latin typeface="Corbel"/>
              </a:rPr>
              <a:t> world, how surprising is my evidence?”</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r>
              <a:rPr b="0" lang="en-US" sz="2200" spc="-1" strike="noStrike">
                <a:solidFill>
                  <a:srgbClr val="ffffff"/>
                </a:solidFill>
                <a:latin typeface="Corbel"/>
              </a:rPr>
              <a:t>p-value low enough </a:t>
            </a:r>
            <a:r>
              <a:rPr b="0" lang="en-US" sz="2200" spc="-1" strike="noStrike">
                <a:solidFill>
                  <a:srgbClr val="ffffff"/>
                </a:solidFill>
                <a:latin typeface="Wingdings"/>
              </a:rPr>
              <a:t></a:t>
            </a:r>
            <a:r>
              <a:rPr b="0" lang="en-US" sz="2200" spc="-1" strike="noStrike">
                <a:solidFill>
                  <a:srgbClr val="ffffff"/>
                </a:solidFill>
                <a:latin typeface="Corbel"/>
              </a:rPr>
              <a:t> change my mind</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But which is small enough?</a:t>
            </a:r>
            <a:endParaRPr b="0" lang="en-US" sz="4000" spc="-1" strike="noStrike">
              <a:solidFill>
                <a:srgbClr val="ffffff"/>
              </a:solidFill>
              <a:latin typeface="Corbel"/>
            </a:endParaRPr>
          </a:p>
        </p:txBody>
      </p:sp>
      <p:sp>
        <p:nvSpPr>
          <p:cNvPr id="29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0.06</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0.04</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0.01</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0.00001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pic>
        <p:nvPicPr>
          <p:cNvPr id="299" name="Picture 2" descr="references معنى - موسوعة"/>
          <p:cNvPicPr/>
          <p:nvPr/>
        </p:nvPicPr>
        <p:blipFill>
          <a:blip r:embed="rId1"/>
          <a:stretch/>
        </p:blipFill>
        <p:spPr>
          <a:xfrm>
            <a:off x="3527280" y="2000160"/>
            <a:ext cx="7857720" cy="48574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0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2" name="Picture 2" descr="وصلني || الجمعية المصرية لحماية حقوق الحيوان فى مصر || طب بيطرى || 16 ش طه  حسين الزمالك, القاهرة || 02-27355491 || 02-27370849 || 0237709055"/>
          <p:cNvPicPr/>
          <p:nvPr/>
        </p:nvPicPr>
        <p:blipFill>
          <a:blip r:embed="rId1"/>
          <a:stretch/>
        </p:blipFill>
        <p:spPr>
          <a:xfrm>
            <a:off x="3196440" y="2011680"/>
            <a:ext cx="4691880" cy="469188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Take the decision for threshold in advance!!</a:t>
            </a:r>
            <a:endParaRPr b="0" lang="en-US" sz="4000" spc="-1" strike="noStrike">
              <a:solidFill>
                <a:srgbClr val="ffffff"/>
              </a:solidFill>
              <a:latin typeface="Corbel"/>
            </a:endParaRPr>
          </a:p>
        </p:txBody>
      </p:sp>
      <p:sp>
        <p:nvSpPr>
          <p:cNvPr id="30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5" name="Picture 3" descr=""/>
          <p:cNvPicPr/>
          <p:nvPr/>
        </p:nvPicPr>
        <p:blipFill>
          <a:blip r:embed="rId1"/>
          <a:stretch/>
        </p:blipFill>
        <p:spPr>
          <a:xfrm>
            <a:off x="1202760" y="2360520"/>
            <a:ext cx="3950640" cy="4075920"/>
          </a:xfrm>
          <a:prstGeom prst="rect">
            <a:avLst/>
          </a:prstGeom>
          <a:ln>
            <a:noFill/>
          </a:ln>
        </p:spPr>
      </p:pic>
      <p:pic>
        <p:nvPicPr>
          <p:cNvPr id="306" name="Picture 4" descr=""/>
          <p:cNvPicPr/>
          <p:nvPr/>
        </p:nvPicPr>
        <p:blipFill>
          <a:blip r:embed="rId2"/>
          <a:stretch/>
        </p:blipFill>
        <p:spPr>
          <a:xfrm>
            <a:off x="6094800" y="2679120"/>
            <a:ext cx="5252040" cy="343800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0.05 threshold</a:t>
            </a:r>
            <a:endParaRPr b="0" lang="en-US" sz="4000" spc="-1" strike="noStrike">
              <a:solidFill>
                <a:srgbClr val="ffffff"/>
              </a:solidFill>
              <a:latin typeface="Corbel"/>
            </a:endParaRPr>
          </a:p>
        </p:txBody>
      </p:sp>
      <p:sp>
        <p:nvSpPr>
          <p:cNvPr id="308" name="TextShape 2"/>
          <p:cNvSpPr txBox="1"/>
          <p:nvPr/>
        </p:nvSpPr>
        <p:spPr>
          <a:xfrm>
            <a:off x="1202760" y="2011680"/>
            <a:ext cx="9783720" cy="4205880"/>
          </a:xfrm>
          <a:prstGeom prst="rect">
            <a:avLst/>
          </a:prstGeom>
          <a:noFill/>
          <a:ln>
            <a:noFill/>
          </a:ln>
        </p:spPr>
        <p:txBody>
          <a:bodyPr>
            <a:normAutofit fontScale="90000"/>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5% of times. </a:t>
            </a:r>
            <a:r>
              <a:rPr b="1" lang="en-US" sz="2200" spc="-1" strike="noStrike">
                <a:solidFill>
                  <a:srgbClr val="ffffff"/>
                </a:solidFill>
                <a:latin typeface="Corbel"/>
              </a:rPr>
              <a:t>Wrongly change ur mind                                      </a:t>
            </a:r>
            <a:r>
              <a:rPr b="1" lang="en-US" sz="2200" spc="-1" strike="noStrike">
                <a:solidFill>
                  <a:srgbClr val="ff0000"/>
                </a:solidFill>
                <a:latin typeface="Corbel"/>
              </a:rPr>
              <a:t>FALSE POSITIVE</a:t>
            </a:r>
            <a:endParaRPr b="0" lang="en-US" sz="2200" spc="-1" strike="noStrike">
              <a:solidFill>
                <a:srgbClr val="ffffff"/>
              </a:solidFill>
              <a:latin typeface="Corbel"/>
            </a:endParaRPr>
          </a:p>
        </p:txBody>
      </p:sp>
      <p:pic>
        <p:nvPicPr>
          <p:cNvPr id="309" name="Picture 5" descr=""/>
          <p:cNvPicPr/>
          <p:nvPr/>
        </p:nvPicPr>
        <p:blipFill>
          <a:blip r:embed="rId1"/>
          <a:stretch/>
        </p:blipFill>
        <p:spPr>
          <a:xfrm>
            <a:off x="1202760" y="2418480"/>
            <a:ext cx="3067920" cy="2161800"/>
          </a:xfrm>
          <a:prstGeom prst="rect">
            <a:avLst/>
          </a:prstGeom>
          <a:ln>
            <a:noFill/>
          </a:ln>
        </p:spPr>
      </p:pic>
      <p:sp>
        <p:nvSpPr>
          <p:cNvPr id="310" name="CustomShape 3"/>
          <p:cNvSpPr/>
          <p:nvPr/>
        </p:nvSpPr>
        <p:spPr>
          <a:xfrm>
            <a:off x="5380560" y="3089880"/>
            <a:ext cx="1428480" cy="818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11" name="Picture 7" descr=""/>
          <p:cNvPicPr/>
          <p:nvPr/>
        </p:nvPicPr>
        <p:blipFill>
          <a:blip r:embed="rId2"/>
          <a:stretch/>
        </p:blipFill>
        <p:spPr>
          <a:xfrm>
            <a:off x="7932600" y="2477520"/>
            <a:ext cx="2695320" cy="210312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0.05 threshold</a:t>
            </a:r>
            <a:endParaRPr b="0" lang="en-US" sz="4000" spc="-1" strike="noStrike">
              <a:solidFill>
                <a:srgbClr val="ffffff"/>
              </a:solidFill>
              <a:latin typeface="Corbel"/>
            </a:endParaRPr>
          </a:p>
        </p:txBody>
      </p:sp>
      <p:sp>
        <p:nvSpPr>
          <p:cNvPr id="313" name="TextShape 2"/>
          <p:cNvSpPr txBox="1"/>
          <p:nvPr/>
        </p:nvSpPr>
        <p:spPr>
          <a:xfrm>
            <a:off x="1202760" y="2011680"/>
            <a:ext cx="9783720" cy="4205880"/>
          </a:xfrm>
          <a:prstGeom prst="rect">
            <a:avLst/>
          </a:prstGeom>
          <a:noFill/>
          <a:ln>
            <a:noFill/>
          </a:ln>
        </p:spPr>
        <p:txBody>
          <a:bodyPr>
            <a:normAutofit fontScale="77000"/>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5% of times. U will decide they’re different. </a:t>
            </a:r>
            <a:r>
              <a:rPr b="1" lang="en-US" sz="2200" spc="-1" strike="noStrike">
                <a:solidFill>
                  <a:srgbClr val="ffffff"/>
                </a:solidFill>
                <a:latin typeface="Corbel"/>
              </a:rPr>
              <a:t>[while they are not different]</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rPr>
              <a:t>FALSE POSITIVE</a:t>
            </a:r>
            <a:endParaRPr b="0" lang="en-US" sz="2200" spc="-1" strike="noStrike">
              <a:solidFill>
                <a:srgbClr val="ffffff"/>
              </a:solidFill>
              <a:latin typeface="Corbel"/>
            </a:endParaRPr>
          </a:p>
        </p:txBody>
      </p:sp>
      <p:pic>
        <p:nvPicPr>
          <p:cNvPr id="314" name="Picture 4" descr=""/>
          <p:cNvPicPr/>
          <p:nvPr/>
        </p:nvPicPr>
        <p:blipFill>
          <a:blip r:embed="rId1"/>
          <a:stretch/>
        </p:blipFill>
        <p:spPr>
          <a:xfrm>
            <a:off x="1455480" y="2205000"/>
            <a:ext cx="9278280" cy="3019320"/>
          </a:xfrm>
          <a:prstGeom prst="rect">
            <a:avLst/>
          </a:prstGeom>
          <a:ln>
            <a:noFill/>
          </a:ln>
        </p:spPr>
      </p:pic>
      <p:sp>
        <p:nvSpPr>
          <p:cNvPr id="315" name="CustomShape 3"/>
          <p:cNvSpPr/>
          <p:nvPr/>
        </p:nvSpPr>
        <p:spPr>
          <a:xfrm>
            <a:off x="5843160" y="1423440"/>
            <a:ext cx="37702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What’s the null hypothesis?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52" name="Picture 3" descr=""/>
          <p:cNvPicPr/>
          <p:nvPr/>
        </p:nvPicPr>
        <p:blipFill>
          <a:blip r:embed="rId1"/>
          <a:stretch/>
        </p:blipFill>
        <p:spPr>
          <a:xfrm>
            <a:off x="2912400" y="609480"/>
            <a:ext cx="5924880" cy="3676680"/>
          </a:xfrm>
          <a:prstGeom prst="rect">
            <a:avLst/>
          </a:prstGeom>
          <a:ln>
            <a:noFill/>
          </a:ln>
        </p:spPr>
      </p:pic>
      <p:pic>
        <p:nvPicPr>
          <p:cNvPr id="153" name="Picture 4" descr=""/>
          <p:cNvPicPr/>
          <p:nvPr/>
        </p:nvPicPr>
        <p:blipFill>
          <a:blip r:embed="rId2"/>
          <a:stretch/>
        </p:blipFill>
        <p:spPr>
          <a:xfrm>
            <a:off x="3131280" y="4439160"/>
            <a:ext cx="5486760" cy="203832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Critical drug!</a:t>
            </a:r>
            <a:endParaRPr b="0" lang="en-US" sz="4000" spc="-1" strike="noStrike">
              <a:solidFill>
                <a:srgbClr val="ffffff"/>
              </a:solidFill>
              <a:latin typeface="Corbel"/>
            </a:endParaRPr>
          </a:p>
        </p:txBody>
      </p:sp>
      <p:sp>
        <p:nvSpPr>
          <p:cNvPr id="31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0.01 threshold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  </a:t>
            </a:r>
            <a:r>
              <a:rPr b="0" lang="en-US" sz="2200" spc="-1" strike="noStrike">
                <a:solidFill>
                  <a:srgbClr val="ffffff"/>
                </a:solidFill>
                <a:latin typeface="Corbel"/>
              </a:rPr>
              <a:t>1 False positive every 100 experiments</a:t>
            </a:r>
            <a:endParaRPr b="0" lang="en-US" sz="2200" spc="-1" strike="noStrike">
              <a:solidFill>
                <a:srgbClr val="ffffff"/>
              </a:solidFill>
              <a:latin typeface="Corbel"/>
            </a:endParaRPr>
          </a:p>
        </p:txBody>
      </p:sp>
      <p:pic>
        <p:nvPicPr>
          <p:cNvPr id="318" name="Picture 3" descr=""/>
          <p:cNvPicPr/>
          <p:nvPr/>
        </p:nvPicPr>
        <p:blipFill>
          <a:blip r:embed="rId1"/>
          <a:stretch/>
        </p:blipFill>
        <p:spPr>
          <a:xfrm>
            <a:off x="1579320" y="3141000"/>
            <a:ext cx="9030600" cy="30765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1129320" y="2876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Ice cream arrival on time</a:t>
            </a:r>
            <a:endParaRPr b="0" lang="en-US" sz="4000" spc="-1" strike="noStrike">
              <a:solidFill>
                <a:srgbClr val="ffffff"/>
              </a:solidFill>
              <a:latin typeface="Corbel"/>
            </a:endParaRPr>
          </a:p>
        </p:txBody>
      </p:sp>
      <p:sp>
        <p:nvSpPr>
          <p:cNvPr id="320" name="TextShape 2"/>
          <p:cNvSpPr txBox="1"/>
          <p:nvPr/>
        </p:nvSpPr>
        <p:spPr>
          <a:xfrm>
            <a:off x="1202760" y="2011680"/>
            <a:ext cx="9783720" cy="4205880"/>
          </a:xfrm>
          <a:prstGeom prst="rect">
            <a:avLst/>
          </a:prstGeom>
          <a:noFill/>
          <a:ln>
            <a:noFill/>
          </a:ln>
        </p:spPr>
        <p:txBody>
          <a:bodyPr>
            <a:normAutofit fontScale="78000"/>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0.2 threshold</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20 False positive every 100 experiments</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20% of times. </a:t>
            </a:r>
            <a:r>
              <a:rPr b="1" lang="en-US" sz="2200" spc="-1" strike="noStrike">
                <a:solidFill>
                  <a:srgbClr val="ffffff"/>
                </a:solidFill>
                <a:latin typeface="Corbel"/>
              </a:rPr>
              <a:t>Wrongly change ur mind                                      </a:t>
            </a:r>
            <a:r>
              <a:rPr b="1" lang="en-US" sz="2200" spc="-1" strike="noStrike">
                <a:solidFill>
                  <a:srgbClr val="ff0000"/>
                </a:solidFill>
                <a:latin typeface="Corbel"/>
              </a:rPr>
              <a:t>FALSE POSITIVE</a:t>
            </a:r>
            <a:endParaRPr b="0" lang="en-US" sz="2200" spc="-1" strike="noStrike">
              <a:solidFill>
                <a:srgbClr val="ffffff"/>
              </a:solidFill>
              <a:latin typeface="Corbel"/>
            </a:endParaRPr>
          </a:p>
        </p:txBody>
      </p:sp>
      <p:pic>
        <p:nvPicPr>
          <p:cNvPr id="321" name="Picture 5" descr=""/>
          <p:cNvPicPr/>
          <p:nvPr/>
        </p:nvPicPr>
        <p:blipFill>
          <a:blip r:embed="rId1"/>
          <a:stretch/>
        </p:blipFill>
        <p:spPr>
          <a:xfrm>
            <a:off x="1202760" y="3033720"/>
            <a:ext cx="3067920" cy="2161800"/>
          </a:xfrm>
          <a:prstGeom prst="rect">
            <a:avLst/>
          </a:prstGeom>
          <a:ln>
            <a:noFill/>
          </a:ln>
        </p:spPr>
      </p:pic>
      <p:sp>
        <p:nvSpPr>
          <p:cNvPr id="322" name="CustomShape 3"/>
          <p:cNvSpPr/>
          <p:nvPr/>
        </p:nvSpPr>
        <p:spPr>
          <a:xfrm>
            <a:off x="5380560" y="3529080"/>
            <a:ext cx="1428480" cy="818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23" name="Picture 7" descr=""/>
          <p:cNvPicPr/>
          <p:nvPr/>
        </p:nvPicPr>
        <p:blipFill>
          <a:blip r:embed="rId2"/>
          <a:stretch/>
        </p:blipFill>
        <p:spPr>
          <a:xfrm>
            <a:off x="7918560" y="3033720"/>
            <a:ext cx="2695320" cy="210312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2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26" name="Picture 4" descr=""/>
          <p:cNvPicPr/>
          <p:nvPr/>
        </p:nvPicPr>
        <p:blipFill>
          <a:blip r:embed="rId1"/>
          <a:stretch/>
        </p:blipFill>
        <p:spPr>
          <a:xfrm>
            <a:off x="3562200" y="2771640"/>
            <a:ext cx="4314600" cy="159192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Two sided p value</a:t>
            </a:r>
            <a:endParaRPr b="0" lang="en-US" sz="4000" spc="-1" strike="noStrike">
              <a:solidFill>
                <a:srgbClr val="ffffff"/>
              </a:solidFill>
              <a:latin typeface="Corbel"/>
            </a:endParaRPr>
          </a:p>
        </p:txBody>
      </p:sp>
      <p:sp>
        <p:nvSpPr>
          <p:cNvPr id="32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29" name="Picture 7" descr=""/>
          <p:cNvPicPr/>
          <p:nvPr/>
        </p:nvPicPr>
        <p:blipFill>
          <a:blip r:embed="rId1"/>
          <a:stretch/>
        </p:blipFill>
        <p:spPr>
          <a:xfrm>
            <a:off x="6094800" y="3951360"/>
            <a:ext cx="5791680" cy="1552320"/>
          </a:xfrm>
          <a:prstGeom prst="rect">
            <a:avLst/>
          </a:prstGeom>
          <a:ln>
            <a:noFill/>
          </a:ln>
        </p:spPr>
      </p:pic>
      <p:pic>
        <p:nvPicPr>
          <p:cNvPr id="330" name="Picture 8" descr=""/>
          <p:cNvPicPr/>
          <p:nvPr/>
        </p:nvPicPr>
        <p:blipFill>
          <a:blip r:embed="rId2"/>
          <a:stretch/>
        </p:blipFill>
        <p:spPr>
          <a:xfrm>
            <a:off x="6094800" y="5586480"/>
            <a:ext cx="5791680" cy="1076040"/>
          </a:xfrm>
          <a:prstGeom prst="rect">
            <a:avLst/>
          </a:prstGeom>
          <a:ln>
            <a:noFill/>
          </a:ln>
        </p:spPr>
      </p:pic>
      <p:sp>
        <p:nvSpPr>
          <p:cNvPr id="331" name="CustomShape 3"/>
          <p:cNvSpPr/>
          <p:nvPr/>
        </p:nvSpPr>
        <p:spPr>
          <a:xfrm>
            <a:off x="352080" y="2759040"/>
            <a:ext cx="5530320" cy="943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ffffff"/>
                </a:solidFill>
                <a:latin typeface="Corbel"/>
              </a:rPr>
              <a:t>As extreme, or more extreme </a:t>
            </a:r>
            <a:endParaRPr b="0" lang="en-US" sz="2800" spc="-1" strike="noStrike">
              <a:latin typeface="Arial"/>
            </a:endParaRPr>
          </a:p>
          <a:p>
            <a:pPr>
              <a:lnSpc>
                <a:spcPct val="100000"/>
              </a:lnSpc>
            </a:pPr>
            <a:r>
              <a:rPr b="0" lang="en-US" sz="2800" spc="-1" strike="noStrike">
                <a:solidFill>
                  <a:srgbClr val="ffffff"/>
                </a:solidFill>
                <a:latin typeface="Corbel"/>
              </a:rPr>
              <a:t>as the data</a:t>
            </a:r>
            <a:endParaRPr b="0" lang="en-US" sz="2800" spc="-1" strike="noStrike">
              <a:latin typeface="Arial"/>
            </a:endParaRPr>
          </a:p>
        </p:txBody>
      </p:sp>
      <p:pic>
        <p:nvPicPr>
          <p:cNvPr id="332" name="Picture 9" descr=""/>
          <p:cNvPicPr/>
          <p:nvPr/>
        </p:nvPicPr>
        <p:blipFill>
          <a:blip r:embed="rId3"/>
          <a:stretch/>
        </p:blipFill>
        <p:spPr>
          <a:xfrm>
            <a:off x="3274920" y="3528360"/>
            <a:ext cx="2138400" cy="291168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3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35" name="Picture 3" descr=""/>
          <p:cNvPicPr/>
          <p:nvPr/>
        </p:nvPicPr>
        <p:blipFill>
          <a:blip r:embed="rId1"/>
          <a:stretch/>
        </p:blipFill>
        <p:spPr>
          <a:xfrm>
            <a:off x="1202760" y="2011680"/>
            <a:ext cx="9916560" cy="467712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add part2?</a:t>
            </a:r>
            <a:endParaRPr b="0" lang="en-US" sz="4000" spc="-1" strike="noStrike">
              <a:solidFill>
                <a:srgbClr val="ffffff"/>
              </a:solidFill>
              <a:latin typeface="Corbel"/>
            </a:endParaRPr>
          </a:p>
        </p:txBody>
      </p:sp>
      <p:sp>
        <p:nvSpPr>
          <p:cNvPr id="33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38" name="Picture 3" descr=""/>
          <p:cNvPicPr/>
          <p:nvPr/>
        </p:nvPicPr>
        <p:blipFill>
          <a:blip r:embed="rId1"/>
          <a:stretch/>
        </p:blipFill>
        <p:spPr>
          <a:xfrm>
            <a:off x="6094800" y="2011680"/>
            <a:ext cx="5725080" cy="4438800"/>
          </a:xfrm>
          <a:prstGeom prst="rect">
            <a:avLst/>
          </a:prstGeom>
          <a:ln>
            <a:noFill/>
          </a:ln>
        </p:spPr>
      </p:pic>
      <p:pic>
        <p:nvPicPr>
          <p:cNvPr id="339" name="Picture 4" descr=""/>
          <p:cNvPicPr/>
          <p:nvPr/>
        </p:nvPicPr>
        <p:blipFill>
          <a:blip r:embed="rId2"/>
          <a:stretch/>
        </p:blipFill>
        <p:spPr>
          <a:xfrm>
            <a:off x="0" y="2011680"/>
            <a:ext cx="2867040" cy="2128680"/>
          </a:xfrm>
          <a:prstGeom prst="rect">
            <a:avLst/>
          </a:prstGeom>
          <a:ln>
            <a:noFill/>
          </a:ln>
        </p:spPr>
      </p:pic>
      <p:pic>
        <p:nvPicPr>
          <p:cNvPr id="340" name="Picture 2" descr="دبل فرح | مجلة سيدتي"/>
          <p:cNvPicPr/>
          <p:nvPr/>
        </p:nvPicPr>
        <p:blipFill>
          <a:blip r:embed="rId3"/>
          <a:stretch/>
        </p:blipFill>
        <p:spPr>
          <a:xfrm>
            <a:off x="2121480" y="4572000"/>
            <a:ext cx="3371760" cy="214776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add part2?</a:t>
            </a:r>
            <a:endParaRPr b="0" lang="en-US" sz="4000" spc="-1" strike="noStrike">
              <a:solidFill>
                <a:srgbClr val="ffffff"/>
              </a:solidFill>
              <a:latin typeface="Corbel"/>
            </a:endParaRPr>
          </a:p>
        </p:txBody>
      </p:sp>
      <p:sp>
        <p:nvSpPr>
          <p:cNvPr id="3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43" name="Picture 3" descr=""/>
          <p:cNvPicPr/>
          <p:nvPr/>
        </p:nvPicPr>
        <p:blipFill>
          <a:blip r:embed="rId1"/>
          <a:stretch/>
        </p:blipFill>
        <p:spPr>
          <a:xfrm>
            <a:off x="6094800" y="2011680"/>
            <a:ext cx="5725080" cy="4438800"/>
          </a:xfrm>
          <a:prstGeom prst="rect">
            <a:avLst/>
          </a:prstGeom>
          <a:ln>
            <a:noFill/>
          </a:ln>
        </p:spPr>
      </p:pic>
      <p:pic>
        <p:nvPicPr>
          <p:cNvPr id="344" name="Picture 6" descr=""/>
          <p:cNvPicPr/>
          <p:nvPr/>
        </p:nvPicPr>
        <p:blipFill>
          <a:blip r:embed="rId2"/>
          <a:stretch/>
        </p:blipFill>
        <p:spPr>
          <a:xfrm>
            <a:off x="369720" y="2011680"/>
            <a:ext cx="5249880" cy="3552840"/>
          </a:xfrm>
          <a:prstGeom prst="rect">
            <a:avLst/>
          </a:prstGeom>
          <a:ln>
            <a:noFill/>
          </a:ln>
        </p:spPr>
      </p:pic>
      <p:sp>
        <p:nvSpPr>
          <p:cNvPr id="345" name="CustomShape 3"/>
          <p:cNvSpPr/>
          <p:nvPr/>
        </p:nvSpPr>
        <p:spPr>
          <a:xfrm>
            <a:off x="810360" y="6217920"/>
            <a:ext cx="21027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Equally as rare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add part3?</a:t>
            </a:r>
            <a:endParaRPr b="0" lang="en-US" sz="4000" spc="-1" strike="noStrike">
              <a:solidFill>
                <a:srgbClr val="ffffff"/>
              </a:solidFill>
              <a:latin typeface="Corbel"/>
            </a:endParaRPr>
          </a:p>
        </p:txBody>
      </p:sp>
      <p:sp>
        <p:nvSpPr>
          <p:cNvPr id="34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48" name="Picture 4" descr=""/>
          <p:cNvPicPr/>
          <p:nvPr/>
        </p:nvPicPr>
        <p:blipFill>
          <a:blip r:embed="rId1"/>
          <a:stretch/>
        </p:blipFill>
        <p:spPr>
          <a:xfrm>
            <a:off x="5819400" y="2242800"/>
            <a:ext cx="6153480" cy="4391280"/>
          </a:xfrm>
          <a:prstGeom prst="rect">
            <a:avLst/>
          </a:prstGeom>
          <a:ln>
            <a:noFill/>
          </a:ln>
        </p:spPr>
      </p:pic>
      <p:pic>
        <p:nvPicPr>
          <p:cNvPr id="349" name="Picture 5" descr=""/>
          <p:cNvPicPr/>
          <p:nvPr/>
        </p:nvPicPr>
        <p:blipFill>
          <a:blip r:embed="rId2"/>
          <a:stretch/>
        </p:blipFill>
        <p:spPr>
          <a:xfrm>
            <a:off x="216720" y="2242800"/>
            <a:ext cx="5124240" cy="3676680"/>
          </a:xfrm>
          <a:prstGeom prst="rect">
            <a:avLst/>
          </a:prstGeom>
          <a:ln>
            <a:noFill/>
          </a:ln>
        </p:spPr>
      </p:pic>
      <p:sp>
        <p:nvSpPr>
          <p:cNvPr id="350" name="CustomShape 3"/>
          <p:cNvSpPr/>
          <p:nvPr/>
        </p:nvSpPr>
        <p:spPr>
          <a:xfrm>
            <a:off x="-122040" y="6369840"/>
            <a:ext cx="52012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More flowers are rarer than this flower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experiment</a:t>
            </a:r>
            <a:endParaRPr b="0" lang="en-US" sz="4000" spc="-1" strike="noStrike">
              <a:solidFill>
                <a:srgbClr val="ffffff"/>
              </a:solidFill>
              <a:latin typeface="Corbel"/>
            </a:endParaRPr>
          </a:p>
        </p:txBody>
      </p:sp>
      <p:sp>
        <p:nvSpPr>
          <p:cNvPr id="35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53" name="Picture 3" descr=""/>
          <p:cNvPicPr/>
          <p:nvPr/>
        </p:nvPicPr>
        <p:blipFill>
          <a:blip r:embed="rId1"/>
          <a:stretch/>
        </p:blipFill>
        <p:spPr>
          <a:xfrm>
            <a:off x="1033200" y="2578680"/>
            <a:ext cx="2352600" cy="3857760"/>
          </a:xfrm>
          <a:prstGeom prst="rect">
            <a:avLst/>
          </a:prstGeom>
          <a:ln>
            <a:noFill/>
          </a:ln>
        </p:spPr>
      </p:pic>
      <p:pic>
        <p:nvPicPr>
          <p:cNvPr id="354" name="Picture 4" descr=""/>
          <p:cNvPicPr/>
          <p:nvPr/>
        </p:nvPicPr>
        <p:blipFill>
          <a:blip r:embed="rId2"/>
          <a:stretch/>
        </p:blipFill>
        <p:spPr>
          <a:xfrm>
            <a:off x="4083480" y="2578680"/>
            <a:ext cx="7072560" cy="303840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5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95% CI</a:t>
            </a:r>
            <a:endParaRPr b="0" lang="en-US" sz="4000" spc="-1" strike="noStrike">
              <a:solidFill>
                <a:srgbClr val="ffffff"/>
              </a:solidFill>
              <a:latin typeface="Corbel"/>
            </a:endParaRPr>
          </a:p>
        </p:txBody>
      </p:sp>
      <p:sp>
        <p:nvSpPr>
          <p:cNvPr id="35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57" name="Picture 3" descr=""/>
          <p:cNvPicPr/>
          <p:nvPr/>
        </p:nvPicPr>
        <p:blipFill>
          <a:blip r:embed="rId1"/>
          <a:stretch/>
        </p:blipFill>
        <p:spPr>
          <a:xfrm>
            <a:off x="946080" y="2628720"/>
            <a:ext cx="10297440" cy="32767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5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56" name="Picture 4" descr=""/>
          <p:cNvPicPr/>
          <p:nvPr/>
        </p:nvPicPr>
        <p:blipFill>
          <a:blip r:embed="rId1"/>
          <a:stretch/>
        </p:blipFill>
        <p:spPr>
          <a:xfrm>
            <a:off x="7318080" y="2514600"/>
            <a:ext cx="3922560" cy="2273400"/>
          </a:xfrm>
          <a:prstGeom prst="rect">
            <a:avLst/>
          </a:prstGeom>
          <a:ln>
            <a:noFill/>
          </a:ln>
        </p:spPr>
      </p:pic>
      <p:pic>
        <p:nvPicPr>
          <p:cNvPr id="157" name="Picture 5" descr=""/>
          <p:cNvPicPr/>
          <p:nvPr/>
        </p:nvPicPr>
        <p:blipFill>
          <a:blip r:embed="rId2"/>
          <a:stretch/>
        </p:blipFill>
        <p:spPr>
          <a:xfrm>
            <a:off x="244080" y="5416200"/>
            <a:ext cx="11700000" cy="7495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5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5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60" name="Picture 3" descr=""/>
          <p:cNvPicPr/>
          <p:nvPr/>
        </p:nvPicPr>
        <p:blipFill>
          <a:blip r:embed="rId1"/>
          <a:stretch/>
        </p:blipFill>
        <p:spPr>
          <a:xfrm>
            <a:off x="6667560" y="1947600"/>
            <a:ext cx="4267440" cy="2962440"/>
          </a:xfrm>
          <a:prstGeom prst="rect">
            <a:avLst/>
          </a:prstGeom>
          <a:ln>
            <a:noFill/>
          </a:ln>
        </p:spPr>
      </p:pic>
      <p:pic>
        <p:nvPicPr>
          <p:cNvPr id="361" name="Picture 4" descr=""/>
          <p:cNvPicPr/>
          <p:nvPr/>
        </p:nvPicPr>
        <p:blipFill>
          <a:blip r:embed="rId2"/>
          <a:stretch/>
        </p:blipFill>
        <p:spPr>
          <a:xfrm>
            <a:off x="975600" y="1885680"/>
            <a:ext cx="3653280" cy="30862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belong to NULL HYPOTHESIS WORLD?</a:t>
            </a:r>
            <a:endParaRPr b="0" lang="en-US" sz="4000" spc="-1" strike="noStrike">
              <a:solidFill>
                <a:srgbClr val="ffffff"/>
              </a:solidFill>
              <a:latin typeface="Corbel"/>
            </a:endParaRPr>
          </a:p>
        </p:txBody>
      </p:sp>
      <p:sp>
        <p:nvSpPr>
          <p:cNvPr id="36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Alpha = 0.05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Null : population average = 155</a:t>
            </a:r>
            <a:endParaRPr b="0" lang="en-US" sz="2200" spc="-1" strike="noStrike">
              <a:solidFill>
                <a:srgbClr val="ffffff"/>
              </a:solidFill>
              <a:latin typeface="Corbel"/>
            </a:endParaRPr>
          </a:p>
        </p:txBody>
      </p:sp>
      <p:pic>
        <p:nvPicPr>
          <p:cNvPr id="364" name="Picture 3" descr=""/>
          <p:cNvPicPr/>
          <p:nvPr/>
        </p:nvPicPr>
        <p:blipFill>
          <a:blip r:embed="rId1"/>
          <a:stretch/>
        </p:blipFill>
        <p:spPr>
          <a:xfrm>
            <a:off x="1284120" y="3095280"/>
            <a:ext cx="9621360" cy="295272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OR ALTERNATIVE HYPOTHESIS WORLD?</a:t>
            </a:r>
            <a:endParaRPr b="0" lang="en-US" sz="4000" spc="-1" strike="noStrike">
              <a:solidFill>
                <a:srgbClr val="ffffff"/>
              </a:solidFill>
              <a:latin typeface="Corbel"/>
            </a:endParaRPr>
          </a:p>
        </p:txBody>
      </p:sp>
      <p:sp>
        <p:nvSpPr>
          <p:cNvPr id="366"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Alternative: population average != 155</a:t>
            </a:r>
            <a:endParaRPr b="0" lang="en-US" sz="2200" spc="-1" strike="noStrike">
              <a:solidFill>
                <a:srgbClr val="ffffff"/>
              </a:solidFill>
              <a:latin typeface="Corbel"/>
            </a:endParaRPr>
          </a:p>
        </p:txBody>
      </p:sp>
      <p:pic>
        <p:nvPicPr>
          <p:cNvPr id="367" name="Picture 3" descr=""/>
          <p:cNvPicPr/>
          <p:nvPr/>
        </p:nvPicPr>
        <p:blipFill>
          <a:blip r:embed="rId1"/>
          <a:stretch/>
        </p:blipFill>
        <p:spPr>
          <a:xfrm>
            <a:off x="874440" y="2985840"/>
            <a:ext cx="10440360" cy="309564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6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0" name="Picture 3" descr=""/>
          <p:cNvPicPr/>
          <p:nvPr/>
        </p:nvPicPr>
        <p:blipFill>
          <a:blip r:embed="rId1"/>
          <a:stretch/>
        </p:blipFill>
        <p:spPr>
          <a:xfrm>
            <a:off x="699480" y="723600"/>
            <a:ext cx="10792800" cy="541044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7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3" name="Picture 3" descr=""/>
          <p:cNvPicPr/>
          <p:nvPr/>
        </p:nvPicPr>
        <p:blipFill>
          <a:blip r:embed="rId1"/>
          <a:stretch/>
        </p:blipFill>
        <p:spPr>
          <a:xfrm>
            <a:off x="974520" y="2285640"/>
            <a:ext cx="10240560" cy="3276720"/>
          </a:xfrm>
          <a:prstGeom prst="rect">
            <a:avLst/>
          </a:prstGeom>
          <a:ln>
            <a:noFill/>
          </a:ln>
        </p:spPr>
      </p:pic>
      <p:sp>
        <p:nvSpPr>
          <p:cNvPr id="374" name="CustomShape 3"/>
          <p:cNvSpPr/>
          <p:nvPr/>
        </p:nvSpPr>
        <p:spPr>
          <a:xfrm>
            <a:off x="3145680" y="5824800"/>
            <a:ext cx="33145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rPr>
              <a:t>Doing a better job</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Calculate p value under the null</a:t>
            </a:r>
            <a:endParaRPr b="0" lang="en-US" sz="4000" spc="-1" strike="noStrike">
              <a:solidFill>
                <a:srgbClr val="ffffff"/>
              </a:solidFill>
              <a:latin typeface="Corbel"/>
            </a:endParaRPr>
          </a:p>
        </p:txBody>
      </p:sp>
      <p:sp>
        <p:nvSpPr>
          <p:cNvPr id="37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7" name="Picture 3" descr=""/>
          <p:cNvPicPr/>
          <p:nvPr/>
        </p:nvPicPr>
        <p:blipFill>
          <a:blip r:embed="rId1"/>
          <a:stretch/>
        </p:blipFill>
        <p:spPr>
          <a:xfrm>
            <a:off x="1008000" y="2552400"/>
            <a:ext cx="10173600" cy="3124440"/>
          </a:xfrm>
          <a:prstGeom prst="rect">
            <a:avLst/>
          </a:prstGeom>
          <a:ln>
            <a:noFill/>
          </a:ln>
        </p:spPr>
      </p:pic>
      <p:sp>
        <p:nvSpPr>
          <p:cNvPr id="378" name="CustomShape 3"/>
          <p:cNvSpPr/>
          <p:nvPr/>
        </p:nvSpPr>
        <p:spPr>
          <a:xfrm>
            <a:off x="5398560" y="6118920"/>
            <a:ext cx="41299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Which areas should we shade?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remember</a:t>
            </a:r>
            <a:endParaRPr b="0" lang="en-US" sz="4000" spc="-1" strike="noStrike">
              <a:solidFill>
                <a:srgbClr val="ffffff"/>
              </a:solidFill>
              <a:latin typeface="Corbel"/>
            </a:endParaRPr>
          </a:p>
        </p:txBody>
      </p:sp>
      <p:sp>
        <p:nvSpPr>
          <p:cNvPr id="3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81" name="Picture 3" descr=""/>
          <p:cNvPicPr/>
          <p:nvPr/>
        </p:nvPicPr>
        <p:blipFill>
          <a:blip r:embed="rId1"/>
          <a:stretch/>
        </p:blipFill>
        <p:spPr>
          <a:xfrm>
            <a:off x="6305400" y="1944360"/>
            <a:ext cx="5338440" cy="4340880"/>
          </a:xfrm>
          <a:prstGeom prst="rect">
            <a:avLst/>
          </a:prstGeom>
          <a:ln>
            <a:noFill/>
          </a:ln>
        </p:spPr>
      </p:pic>
      <p:pic>
        <p:nvPicPr>
          <p:cNvPr id="382" name="Picture 4" descr=""/>
          <p:cNvPicPr/>
          <p:nvPr/>
        </p:nvPicPr>
        <p:blipFill>
          <a:blip r:embed="rId2"/>
          <a:stretch/>
        </p:blipFill>
        <p:spPr>
          <a:xfrm>
            <a:off x="545400" y="2552400"/>
            <a:ext cx="5302440" cy="312444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Then compare to a preset threshold</a:t>
            </a:r>
            <a:endParaRPr b="0" lang="en-US" sz="4000" spc="-1" strike="noStrike">
              <a:solidFill>
                <a:srgbClr val="ffffff"/>
              </a:solidFill>
              <a:latin typeface="Corbel"/>
            </a:endParaRPr>
          </a:p>
        </p:txBody>
      </p:sp>
      <p:sp>
        <p:nvSpPr>
          <p:cNvPr id="38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85" name="Picture 3" descr=""/>
          <p:cNvPicPr/>
          <p:nvPr/>
        </p:nvPicPr>
        <p:blipFill>
          <a:blip r:embed="rId1"/>
          <a:stretch/>
        </p:blipFill>
        <p:spPr>
          <a:xfrm>
            <a:off x="2076480" y="1998360"/>
            <a:ext cx="8038440" cy="485928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if we measured someone here?</a:t>
            </a:r>
            <a:endParaRPr b="0" lang="en-US" sz="4000" spc="-1" strike="noStrike">
              <a:solidFill>
                <a:srgbClr val="ffffff"/>
              </a:solidFill>
              <a:latin typeface="Corbel"/>
            </a:endParaRPr>
          </a:p>
        </p:txBody>
      </p:sp>
      <p:sp>
        <p:nvSpPr>
          <p:cNvPr id="38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88" name="Picture 3" descr=""/>
          <p:cNvPicPr/>
          <p:nvPr/>
        </p:nvPicPr>
        <p:blipFill>
          <a:blip r:embed="rId1"/>
          <a:stretch/>
        </p:blipFill>
        <p:spPr>
          <a:xfrm>
            <a:off x="812520" y="2781000"/>
            <a:ext cx="10564200" cy="320040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9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91" name="Picture 3" descr=""/>
          <p:cNvPicPr/>
          <p:nvPr/>
        </p:nvPicPr>
        <p:blipFill>
          <a:blip r:embed="rId1"/>
          <a:stretch/>
        </p:blipFill>
        <p:spPr>
          <a:xfrm>
            <a:off x="6591240" y="1944360"/>
            <a:ext cx="5338440" cy="4340880"/>
          </a:xfrm>
          <a:prstGeom prst="rect">
            <a:avLst/>
          </a:prstGeom>
          <a:ln>
            <a:noFill/>
          </a:ln>
        </p:spPr>
      </p:pic>
      <p:pic>
        <p:nvPicPr>
          <p:cNvPr id="392" name="Picture 4" descr=""/>
          <p:cNvPicPr/>
          <p:nvPr/>
        </p:nvPicPr>
        <p:blipFill>
          <a:blip r:embed="rId2"/>
          <a:stretch/>
        </p:blipFill>
        <p:spPr>
          <a:xfrm>
            <a:off x="259560" y="3211560"/>
            <a:ext cx="5963040" cy="18064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Default action</a:t>
            </a:r>
            <a:endParaRPr b="0" lang="en-US" sz="4000" spc="-1" strike="noStrike">
              <a:solidFill>
                <a:srgbClr val="ffffff"/>
              </a:solidFill>
              <a:latin typeface="Corbel"/>
            </a:endParaRPr>
          </a:p>
        </p:txBody>
      </p:sp>
      <p:sp>
        <p:nvSpPr>
          <p:cNvPr id="15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60" name="Picture 3" descr=""/>
          <p:cNvPicPr/>
          <p:nvPr/>
        </p:nvPicPr>
        <p:blipFill>
          <a:blip r:embed="rId1"/>
          <a:stretch/>
        </p:blipFill>
        <p:spPr>
          <a:xfrm>
            <a:off x="3096000" y="2338920"/>
            <a:ext cx="5486760" cy="203832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extreme</a:t>
            </a:r>
            <a:endParaRPr b="0" lang="en-US" sz="4000" spc="-1" strike="noStrike">
              <a:solidFill>
                <a:srgbClr val="ffffff"/>
              </a:solidFill>
              <a:latin typeface="Corbel"/>
            </a:endParaRPr>
          </a:p>
        </p:txBody>
      </p:sp>
      <p:sp>
        <p:nvSpPr>
          <p:cNvPr id="39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95" name="Picture 3" descr=""/>
          <p:cNvPicPr/>
          <p:nvPr/>
        </p:nvPicPr>
        <p:blipFill>
          <a:blip r:embed="rId1"/>
          <a:stretch/>
        </p:blipFill>
        <p:spPr>
          <a:xfrm>
            <a:off x="131400" y="2349000"/>
            <a:ext cx="4939920" cy="2534760"/>
          </a:xfrm>
          <a:prstGeom prst="rect">
            <a:avLst/>
          </a:prstGeom>
          <a:ln>
            <a:noFill/>
          </a:ln>
        </p:spPr>
      </p:pic>
      <p:pic>
        <p:nvPicPr>
          <p:cNvPr id="396" name="Picture 4" descr=""/>
          <p:cNvPicPr/>
          <p:nvPr/>
        </p:nvPicPr>
        <p:blipFill>
          <a:blip r:embed="rId2"/>
          <a:stretch/>
        </p:blipFill>
        <p:spPr>
          <a:xfrm>
            <a:off x="6648480" y="2349000"/>
            <a:ext cx="5409720" cy="253476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9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99" name="Picture 3" descr=""/>
          <p:cNvPicPr/>
          <p:nvPr/>
        </p:nvPicPr>
        <p:blipFill>
          <a:blip r:embed="rId1"/>
          <a:stretch/>
        </p:blipFill>
        <p:spPr>
          <a:xfrm>
            <a:off x="1202760" y="1709280"/>
            <a:ext cx="8720640" cy="481068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One sided p value</a:t>
            </a:r>
            <a:endParaRPr b="0" lang="en-US" sz="4000" spc="-1" strike="noStrike">
              <a:solidFill>
                <a:srgbClr val="ffffff"/>
              </a:solidFill>
              <a:latin typeface="Corbel"/>
            </a:endParaRPr>
          </a:p>
        </p:txBody>
      </p:sp>
      <p:sp>
        <p:nvSpPr>
          <p:cNvPr id="40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02" name="Picture 3" descr=""/>
          <p:cNvPicPr/>
          <p:nvPr/>
        </p:nvPicPr>
        <p:blipFill>
          <a:blip r:embed="rId1"/>
          <a:stretch/>
        </p:blipFill>
        <p:spPr>
          <a:xfrm>
            <a:off x="1620360" y="2343960"/>
            <a:ext cx="8949240" cy="387360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Super drug</a:t>
            </a:r>
            <a:endParaRPr b="0" lang="en-US" sz="4000" spc="-1" strike="noStrike">
              <a:solidFill>
                <a:srgbClr val="ffffff"/>
              </a:solidFill>
              <a:latin typeface="Corbel"/>
            </a:endParaRPr>
          </a:p>
        </p:txBody>
      </p:sp>
      <p:sp>
        <p:nvSpPr>
          <p:cNvPr id="40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Null: days &gt;= 10    Alt days &lt;10</a:t>
            </a:r>
            <a:endParaRPr b="0" lang="en-US" sz="2200" spc="-1" strike="noStrike">
              <a:solidFill>
                <a:srgbClr val="ffffff"/>
              </a:solidFill>
              <a:latin typeface="Corbel"/>
            </a:endParaRPr>
          </a:p>
        </p:txBody>
      </p:sp>
      <p:pic>
        <p:nvPicPr>
          <p:cNvPr id="405" name="Picture 3" descr=""/>
          <p:cNvPicPr/>
          <p:nvPr/>
        </p:nvPicPr>
        <p:blipFill>
          <a:blip r:embed="rId1"/>
          <a:stretch/>
        </p:blipFill>
        <p:spPr>
          <a:xfrm>
            <a:off x="941040" y="2652480"/>
            <a:ext cx="10307160" cy="2924280"/>
          </a:xfrm>
          <a:prstGeom prst="rect">
            <a:avLst/>
          </a:prstGeom>
          <a:ln>
            <a:noFill/>
          </a:ln>
        </p:spPr>
      </p:pic>
      <p:sp>
        <p:nvSpPr>
          <p:cNvPr id="406" name="CustomShape 3"/>
          <p:cNvSpPr/>
          <p:nvPr/>
        </p:nvSpPr>
        <p:spPr>
          <a:xfrm>
            <a:off x="5151240" y="6346440"/>
            <a:ext cx="4462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Where are more extreme values?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Choose direction</a:t>
            </a:r>
            <a:endParaRPr b="0" lang="en-US" sz="4000" spc="-1" strike="noStrike">
              <a:solidFill>
                <a:srgbClr val="ffffff"/>
              </a:solidFill>
              <a:latin typeface="Corbel"/>
            </a:endParaRPr>
          </a:p>
        </p:txBody>
      </p:sp>
      <p:sp>
        <p:nvSpPr>
          <p:cNvPr id="40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09" name="Picture 3" descr=""/>
          <p:cNvPicPr/>
          <p:nvPr/>
        </p:nvPicPr>
        <p:blipFill>
          <a:blip r:embed="rId1"/>
          <a:stretch/>
        </p:blipFill>
        <p:spPr>
          <a:xfrm>
            <a:off x="287640" y="2011680"/>
            <a:ext cx="5806800" cy="3409920"/>
          </a:xfrm>
          <a:prstGeom prst="rect">
            <a:avLst/>
          </a:prstGeom>
          <a:ln>
            <a:noFill/>
          </a:ln>
        </p:spPr>
      </p:pic>
      <p:pic>
        <p:nvPicPr>
          <p:cNvPr id="410" name="Picture 5" descr=""/>
          <p:cNvPicPr/>
          <p:nvPr/>
        </p:nvPicPr>
        <p:blipFill>
          <a:blip r:embed="rId2"/>
          <a:stretch/>
        </p:blipFill>
        <p:spPr>
          <a:xfrm>
            <a:off x="6594840" y="2011680"/>
            <a:ext cx="5440680" cy="3409920"/>
          </a:xfrm>
          <a:prstGeom prst="rect">
            <a:avLst/>
          </a:prstGeom>
          <a:ln>
            <a:noFill/>
          </a:ln>
        </p:spPr>
      </p:pic>
      <p:pic>
        <p:nvPicPr>
          <p:cNvPr id="411" name="Picture 6" descr=""/>
          <p:cNvPicPr/>
          <p:nvPr/>
        </p:nvPicPr>
        <p:blipFill>
          <a:blip r:embed="rId3"/>
          <a:stretch/>
        </p:blipFill>
        <p:spPr>
          <a:xfrm>
            <a:off x="3652560" y="5777640"/>
            <a:ext cx="6525000" cy="83808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1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14" name="Picture 3" descr=""/>
          <p:cNvPicPr/>
          <p:nvPr/>
        </p:nvPicPr>
        <p:blipFill>
          <a:blip r:embed="rId1"/>
          <a:stretch/>
        </p:blipFill>
        <p:spPr>
          <a:xfrm>
            <a:off x="908280" y="1661760"/>
            <a:ext cx="10078560" cy="490572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1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17" name="Picture 3" descr=""/>
          <p:cNvPicPr/>
          <p:nvPr/>
        </p:nvPicPr>
        <p:blipFill>
          <a:blip r:embed="rId1"/>
          <a:stretch/>
        </p:blipFill>
        <p:spPr>
          <a:xfrm>
            <a:off x="441000" y="1792800"/>
            <a:ext cx="11307240" cy="495324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info?</a:t>
            </a:r>
            <a:endParaRPr b="0" lang="en-US" sz="4000" spc="-1" strike="noStrike">
              <a:solidFill>
                <a:srgbClr val="ffffff"/>
              </a:solidFill>
              <a:latin typeface="Corbel"/>
            </a:endParaRPr>
          </a:p>
        </p:txBody>
      </p:sp>
      <p:sp>
        <p:nvSpPr>
          <p:cNvPr id="41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20" name="Picture 3" descr=""/>
          <p:cNvPicPr/>
          <p:nvPr/>
        </p:nvPicPr>
        <p:blipFill>
          <a:blip r:embed="rId1"/>
          <a:stretch/>
        </p:blipFill>
        <p:spPr>
          <a:xfrm>
            <a:off x="2547360" y="2504880"/>
            <a:ext cx="7096680" cy="184788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One sided</a:t>
            </a:r>
            <a:endParaRPr b="0" lang="en-US" sz="4000" spc="-1" strike="noStrike">
              <a:solidFill>
                <a:srgbClr val="ffffff"/>
              </a:solidFill>
              <a:latin typeface="Corbel"/>
            </a:endParaRPr>
          </a:p>
        </p:txBody>
      </p:sp>
      <p:sp>
        <p:nvSpPr>
          <p:cNvPr id="42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23" name="Picture 3" descr=""/>
          <p:cNvPicPr/>
          <p:nvPr/>
        </p:nvPicPr>
        <p:blipFill>
          <a:blip r:embed="rId1"/>
          <a:stretch/>
        </p:blipFill>
        <p:spPr>
          <a:xfrm>
            <a:off x="1028520" y="2011680"/>
            <a:ext cx="4115160" cy="3000600"/>
          </a:xfrm>
          <a:prstGeom prst="rect">
            <a:avLst/>
          </a:prstGeom>
          <a:ln>
            <a:noFill/>
          </a:ln>
        </p:spPr>
      </p:pic>
      <p:pic>
        <p:nvPicPr>
          <p:cNvPr id="424" name="Picture 4" descr=""/>
          <p:cNvPicPr/>
          <p:nvPr/>
        </p:nvPicPr>
        <p:blipFill>
          <a:blip r:embed="rId2"/>
          <a:stretch/>
        </p:blipFill>
        <p:spPr>
          <a:xfrm>
            <a:off x="5433840" y="3119400"/>
            <a:ext cx="1323720" cy="618840"/>
          </a:xfrm>
          <a:prstGeom prst="rect">
            <a:avLst/>
          </a:prstGeom>
          <a:ln>
            <a:noFill/>
          </a:ln>
        </p:spPr>
      </p:pic>
      <p:pic>
        <p:nvPicPr>
          <p:cNvPr id="425" name="Picture 5" descr=""/>
          <p:cNvPicPr/>
          <p:nvPr/>
        </p:nvPicPr>
        <p:blipFill>
          <a:blip r:embed="rId3"/>
          <a:stretch/>
        </p:blipFill>
        <p:spPr>
          <a:xfrm>
            <a:off x="7829280" y="3081240"/>
            <a:ext cx="3009960" cy="657000"/>
          </a:xfrm>
          <a:prstGeom prst="rect">
            <a:avLst/>
          </a:prstGeom>
          <a:ln>
            <a:noFill/>
          </a:ln>
        </p:spPr>
      </p:pic>
      <p:sp>
        <p:nvSpPr>
          <p:cNvPr id="426" name="CustomShape 3"/>
          <p:cNvSpPr/>
          <p:nvPr/>
        </p:nvSpPr>
        <p:spPr>
          <a:xfrm>
            <a:off x="6391080" y="5168520"/>
            <a:ext cx="30722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What if I want two sided?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2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29" name="Picture 3" descr=""/>
          <p:cNvPicPr/>
          <p:nvPr/>
        </p:nvPicPr>
        <p:blipFill>
          <a:blip r:embed="rId1"/>
          <a:stretch/>
        </p:blipFill>
        <p:spPr>
          <a:xfrm>
            <a:off x="981720" y="1716480"/>
            <a:ext cx="1047600" cy="590400"/>
          </a:xfrm>
          <a:prstGeom prst="rect">
            <a:avLst/>
          </a:prstGeom>
          <a:ln>
            <a:noFill/>
          </a:ln>
        </p:spPr>
      </p:pic>
      <p:pic>
        <p:nvPicPr>
          <p:cNvPr id="430" name="Picture 4" descr=""/>
          <p:cNvPicPr/>
          <p:nvPr/>
        </p:nvPicPr>
        <p:blipFill>
          <a:blip r:embed="rId2"/>
          <a:stretch/>
        </p:blipFill>
        <p:spPr>
          <a:xfrm>
            <a:off x="3904200" y="1694160"/>
            <a:ext cx="8287560" cy="514080"/>
          </a:xfrm>
          <a:prstGeom prst="rect">
            <a:avLst/>
          </a:prstGeom>
          <a:ln>
            <a:noFill/>
          </a:ln>
        </p:spPr>
      </p:pic>
      <p:pic>
        <p:nvPicPr>
          <p:cNvPr id="431" name="Picture 5" descr=""/>
          <p:cNvPicPr/>
          <p:nvPr/>
        </p:nvPicPr>
        <p:blipFill>
          <a:blip r:embed="rId3"/>
          <a:stretch/>
        </p:blipFill>
        <p:spPr>
          <a:xfrm>
            <a:off x="3078360" y="2427480"/>
            <a:ext cx="4534200" cy="42768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Alternative action</a:t>
            </a:r>
            <a:endParaRPr b="0" lang="en-US" sz="4000" spc="-1" strike="noStrike">
              <a:solidFill>
                <a:srgbClr val="ffffff"/>
              </a:solidFill>
              <a:latin typeface="Corbel"/>
            </a:endParaRPr>
          </a:p>
        </p:txBody>
      </p:sp>
      <p:sp>
        <p:nvSpPr>
          <p:cNvPr id="16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63" name="Picture 3" descr=""/>
          <p:cNvPicPr/>
          <p:nvPr/>
        </p:nvPicPr>
        <p:blipFill>
          <a:blip r:embed="rId1"/>
          <a:stretch/>
        </p:blipFill>
        <p:spPr>
          <a:xfrm>
            <a:off x="4220280" y="2262600"/>
            <a:ext cx="2815200" cy="2115720"/>
          </a:xfrm>
          <a:prstGeom prst="rect">
            <a:avLst/>
          </a:prstGeom>
          <a:ln>
            <a:noFill/>
          </a:ln>
        </p:spPr>
      </p:pic>
      <p:pic>
        <p:nvPicPr>
          <p:cNvPr id="164" name="Picture 4" descr=""/>
          <p:cNvPicPr/>
          <p:nvPr/>
        </p:nvPicPr>
        <p:blipFill>
          <a:blip r:embed="rId2"/>
          <a:stretch/>
        </p:blipFill>
        <p:spPr>
          <a:xfrm>
            <a:off x="1141560" y="4783320"/>
            <a:ext cx="9220320" cy="172836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values Pitfalls? </a:t>
            </a:r>
            <a:endParaRPr b="0" lang="en-US" sz="4000" spc="-1" strike="noStrike">
              <a:solidFill>
                <a:srgbClr val="ffffff"/>
              </a:solidFill>
              <a:latin typeface="Corbel"/>
            </a:endParaRPr>
          </a:p>
        </p:txBody>
      </p:sp>
      <p:sp>
        <p:nvSpPr>
          <p:cNvPr id="4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34" name="Picture 4" descr=""/>
          <p:cNvPicPr/>
          <p:nvPr/>
        </p:nvPicPr>
        <p:blipFill>
          <a:blip r:embed="rId1"/>
          <a:stretch/>
        </p:blipFill>
        <p:spPr>
          <a:xfrm>
            <a:off x="8458560" y="2097000"/>
            <a:ext cx="3306240" cy="3051720"/>
          </a:xfrm>
          <a:prstGeom prst="rect">
            <a:avLst/>
          </a:prstGeom>
          <a:ln>
            <a:noFill/>
          </a:ln>
        </p:spPr>
      </p:pic>
      <p:pic>
        <p:nvPicPr>
          <p:cNvPr id="435" name="Picture 2" descr="SciELO - Brasil - Reply on the Comments on When is Statistical Significance  not Significant?* Reply on the Comments on When is Statistical Significance  not Significant?*"/>
          <p:cNvPicPr/>
          <p:nvPr/>
        </p:nvPicPr>
        <p:blipFill>
          <a:blip r:embed="rId2"/>
          <a:stretch/>
        </p:blipFill>
        <p:spPr>
          <a:xfrm>
            <a:off x="1152000" y="3741120"/>
            <a:ext cx="6356880" cy="235872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hacking</a:t>
            </a:r>
            <a:endParaRPr b="0" lang="en-US" sz="4000" spc="-1" strike="noStrike">
              <a:solidFill>
                <a:srgbClr val="ffffff"/>
              </a:solidFill>
              <a:latin typeface="Corbel"/>
            </a:endParaRPr>
          </a:p>
        </p:txBody>
      </p:sp>
      <p:sp>
        <p:nvSpPr>
          <p:cNvPr id="43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38" name="Picture 3" descr=""/>
          <p:cNvPicPr/>
          <p:nvPr/>
        </p:nvPicPr>
        <p:blipFill>
          <a:blip r:embed="rId1"/>
          <a:stretch/>
        </p:blipFill>
        <p:spPr>
          <a:xfrm>
            <a:off x="5581080" y="2171520"/>
            <a:ext cx="6401160" cy="2095560"/>
          </a:xfrm>
          <a:prstGeom prst="rect">
            <a:avLst/>
          </a:prstGeom>
          <a:ln>
            <a:noFill/>
          </a:ln>
        </p:spPr>
      </p:pic>
      <p:pic>
        <p:nvPicPr>
          <p:cNvPr id="439" name="Picture 4" descr=""/>
          <p:cNvPicPr/>
          <p:nvPr/>
        </p:nvPicPr>
        <p:blipFill>
          <a:blip r:embed="rId2"/>
          <a:stretch/>
        </p:blipFill>
        <p:spPr>
          <a:xfrm>
            <a:off x="461520" y="2523960"/>
            <a:ext cx="4753440" cy="318132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Confidence interval</a:t>
            </a:r>
            <a:endParaRPr b="0" lang="en-US" sz="4000" spc="-1" strike="noStrike">
              <a:solidFill>
                <a:srgbClr val="ffffff"/>
              </a:solidFill>
              <a:latin typeface="Corbel"/>
            </a:endParaRPr>
          </a:p>
        </p:txBody>
      </p:sp>
      <p:sp>
        <p:nvSpPr>
          <p:cNvPr id="44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42" name="Picture 3" descr=""/>
          <p:cNvPicPr/>
          <p:nvPr/>
        </p:nvPicPr>
        <p:blipFill>
          <a:blip r:embed="rId1"/>
          <a:stretch/>
        </p:blipFill>
        <p:spPr>
          <a:xfrm>
            <a:off x="3760920" y="2190600"/>
            <a:ext cx="4667400" cy="449604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ar-EG" sz="4000" spc="-1" strike="noStrike" cap="all">
                <a:solidFill>
                  <a:srgbClr val="ffffff"/>
                </a:solidFill>
                <a:latin typeface="Corbel"/>
              </a:rPr>
              <a:t>الملتقى</a:t>
            </a:r>
            <a:endParaRPr b="0" lang="en-US" sz="4000" spc="-1" strike="noStrike">
              <a:solidFill>
                <a:srgbClr val="ffffff"/>
              </a:solidFill>
              <a:latin typeface="Corbel"/>
            </a:endParaRPr>
          </a:p>
        </p:txBody>
      </p:sp>
      <p:sp>
        <p:nvSpPr>
          <p:cNvPr id="444"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Classical tests( t test/ chi square / ANOVA/ .. )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Central limit theorem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Bootstrapping</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Newer tests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endParaRPr b="0" lang="en-US" sz="2200" spc="-1" strike="noStrike">
              <a:solidFill>
                <a:srgbClr val="ffffff"/>
              </a:solidFill>
              <a:latin typeface="Corbel"/>
            </a:endParaRPr>
          </a:p>
        </p:txBody>
      </p:sp>
      <p:pic>
        <p:nvPicPr>
          <p:cNvPr id="445" name="Picture 2" descr="Cartoon businessman makes desicion choose yes or Vector Image"/>
          <p:cNvPicPr/>
          <p:nvPr/>
        </p:nvPicPr>
        <p:blipFill>
          <a:blip r:embed="rId1"/>
          <a:stretch/>
        </p:blipFill>
        <p:spPr>
          <a:xfrm>
            <a:off x="6690960" y="3213720"/>
            <a:ext cx="2549880" cy="2754000"/>
          </a:xfrm>
          <a:prstGeom prst="rect">
            <a:avLst/>
          </a:prstGeom>
          <a:ln>
            <a:noFill/>
          </a:ln>
        </p:spPr>
      </p:pic>
      <p:pic>
        <p:nvPicPr>
          <p:cNvPr id="446" name="Picture 3" descr=""/>
          <p:cNvPicPr/>
          <p:nvPr/>
        </p:nvPicPr>
        <p:blipFill>
          <a:blip r:embed="rId2"/>
          <a:stretch/>
        </p:blipFill>
        <p:spPr>
          <a:xfrm>
            <a:off x="4734000" y="3886200"/>
            <a:ext cx="1504800" cy="704520"/>
          </a:xfrm>
          <a:prstGeom prst="rect">
            <a:avLst/>
          </a:prstGeom>
          <a:ln>
            <a:noFill/>
          </a:ln>
        </p:spPr>
      </p:pic>
      <p:pic>
        <p:nvPicPr>
          <p:cNvPr id="447" name="Picture 4" descr=""/>
          <p:cNvPicPr/>
          <p:nvPr/>
        </p:nvPicPr>
        <p:blipFill>
          <a:blip r:embed="rId3"/>
          <a:stretch/>
        </p:blipFill>
        <p:spPr>
          <a:xfrm>
            <a:off x="9693000" y="3978720"/>
            <a:ext cx="1787400" cy="51948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Confidence intervals</a:t>
            </a:r>
            <a:endParaRPr b="0" lang="en-US" sz="4000" spc="-1" strike="noStrike">
              <a:solidFill>
                <a:srgbClr val="ffffff"/>
              </a:solidFill>
              <a:latin typeface="Corbel"/>
            </a:endParaRPr>
          </a:p>
        </p:txBody>
      </p:sp>
      <p:sp>
        <p:nvSpPr>
          <p:cNvPr id="449"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Many ways to calculate them</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We will use the one with bootstrap</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://rpsychologist.com/d3/ci</a:t>
            </a:r>
            <a:r>
              <a:rPr b="0" lang="en-US" sz="2200" spc="-1" strike="noStrike" u="sng">
                <a:solidFill>
                  <a:srgbClr val="6eac1c"/>
                </a:solidFill>
                <a:uFillTx/>
                <a:latin typeface="Corbel"/>
                <a:hlinkClick r:id="rId3"/>
              </a:rPr>
              <a:t>/</a:t>
            </a:r>
            <a:r>
              <a:rPr b="0" lang="en-US" sz="2200" spc="-1" strike="noStrike">
                <a:solidFill>
                  <a:srgbClr val="ffffff"/>
                </a:solidFill>
                <a:latin typeface="Corbel"/>
              </a:rPr>
              <a:t>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52" name="Picture 3" descr=""/>
          <p:cNvPicPr/>
          <p:nvPr/>
        </p:nvPicPr>
        <p:blipFill>
          <a:blip r:embed="rId1"/>
          <a:stretch/>
        </p:blipFill>
        <p:spPr>
          <a:xfrm>
            <a:off x="1366200" y="2181240"/>
            <a:ext cx="8735400" cy="1771560"/>
          </a:xfrm>
          <a:prstGeom prst="rect">
            <a:avLst/>
          </a:prstGeom>
          <a:ln>
            <a:noFill/>
          </a:ln>
        </p:spPr>
      </p:pic>
      <p:pic>
        <p:nvPicPr>
          <p:cNvPr id="453" name="Picture 4" descr=""/>
          <p:cNvPicPr/>
          <p:nvPr/>
        </p:nvPicPr>
        <p:blipFill>
          <a:blip r:embed="rId2"/>
          <a:stretch/>
        </p:blipFill>
        <p:spPr>
          <a:xfrm>
            <a:off x="1294920" y="4246920"/>
            <a:ext cx="8806680" cy="1209600"/>
          </a:xfrm>
          <a:prstGeom prst="rect">
            <a:avLst/>
          </a:prstGeom>
          <a:ln>
            <a:noFill/>
          </a:ln>
        </p:spPr>
      </p:pic>
      <p:pic>
        <p:nvPicPr>
          <p:cNvPr id="454" name="Picture 5" descr=""/>
          <p:cNvPicPr/>
          <p:nvPr/>
        </p:nvPicPr>
        <p:blipFill>
          <a:blip r:embed="rId3"/>
          <a:stretch/>
        </p:blipFill>
        <p:spPr>
          <a:xfrm>
            <a:off x="1385280" y="5675040"/>
            <a:ext cx="8716320" cy="108576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Repeat previous steps </a:t>
            </a:r>
            <a:endParaRPr b="0" lang="en-US" sz="4000" spc="-1" strike="noStrike">
              <a:solidFill>
                <a:srgbClr val="ffffff"/>
              </a:solidFill>
              <a:latin typeface="Corbel"/>
            </a:endParaRPr>
          </a:p>
        </p:txBody>
      </p:sp>
      <p:sp>
        <p:nvSpPr>
          <p:cNvPr id="45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57" name="Picture 3" descr=""/>
          <p:cNvPicPr/>
          <p:nvPr/>
        </p:nvPicPr>
        <p:blipFill>
          <a:blip r:embed="rId1"/>
          <a:stretch/>
        </p:blipFill>
        <p:spPr>
          <a:xfrm>
            <a:off x="1694880" y="2214360"/>
            <a:ext cx="8344800" cy="1171440"/>
          </a:xfrm>
          <a:prstGeom prst="rect">
            <a:avLst/>
          </a:prstGeom>
          <a:ln>
            <a:noFill/>
          </a:ln>
        </p:spPr>
      </p:pic>
      <p:pic>
        <p:nvPicPr>
          <p:cNvPr id="458" name="Picture 4" descr=""/>
          <p:cNvPicPr/>
          <p:nvPr/>
        </p:nvPicPr>
        <p:blipFill>
          <a:blip r:embed="rId2"/>
          <a:stretch/>
        </p:blipFill>
        <p:spPr>
          <a:xfrm>
            <a:off x="2076480" y="3588840"/>
            <a:ext cx="7182000" cy="3067560"/>
          </a:xfrm>
          <a:prstGeom prst="rect">
            <a:avLst/>
          </a:prstGeom>
          <a:ln>
            <a:noFill/>
          </a:ln>
        </p:spPr>
      </p:pic>
      <p:sp>
        <p:nvSpPr>
          <p:cNvPr id="459" name="CustomShape 3"/>
          <p:cNvSpPr/>
          <p:nvPr/>
        </p:nvSpPr>
        <p:spPr>
          <a:xfrm>
            <a:off x="8957160" y="4432680"/>
            <a:ext cx="27885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What about 99% </a:t>
            </a:r>
            <a:endParaRPr b="0" lang="en-US" sz="1800" spc="-1" strike="noStrike">
              <a:latin typeface="Arial"/>
            </a:endParaRPr>
          </a:p>
          <a:p>
            <a:pPr>
              <a:lnSpc>
                <a:spcPct val="100000"/>
              </a:lnSpc>
            </a:pPr>
            <a:r>
              <a:rPr b="1" lang="en-US" sz="1800" spc="-1" strike="noStrike">
                <a:solidFill>
                  <a:srgbClr val="ffffff"/>
                </a:solidFill>
                <a:latin typeface="Corbel"/>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6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62" name="Picture 3" descr=""/>
          <p:cNvPicPr/>
          <p:nvPr/>
        </p:nvPicPr>
        <p:blipFill>
          <a:blip r:embed="rId1"/>
          <a:stretch/>
        </p:blipFill>
        <p:spPr>
          <a:xfrm>
            <a:off x="1393560" y="2485800"/>
            <a:ext cx="9402120" cy="245736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a:t>
            </a:r>
            <a:endParaRPr b="0" lang="en-US" sz="4000" spc="-1" strike="noStrike">
              <a:solidFill>
                <a:srgbClr val="ffffff"/>
              </a:solidFill>
              <a:latin typeface="Corbel"/>
            </a:endParaRPr>
          </a:p>
        </p:txBody>
      </p:sp>
      <p:sp>
        <p:nvSpPr>
          <p:cNvPr id="464"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Outside CI</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i.e. significant </a:t>
            </a:r>
            <a:endParaRPr b="0" lang="en-US" sz="2200" spc="-1" strike="noStrike">
              <a:solidFill>
                <a:srgbClr val="ffffff"/>
              </a:solidFill>
              <a:latin typeface="Corbel"/>
            </a:endParaRPr>
          </a:p>
        </p:txBody>
      </p:sp>
      <p:pic>
        <p:nvPicPr>
          <p:cNvPr id="465" name="Picture 3" descr=""/>
          <p:cNvPicPr/>
          <p:nvPr/>
        </p:nvPicPr>
        <p:blipFill>
          <a:blip r:embed="rId1"/>
          <a:stretch/>
        </p:blipFill>
        <p:spPr>
          <a:xfrm>
            <a:off x="1323360" y="2233440"/>
            <a:ext cx="9545040" cy="239076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info?</a:t>
            </a:r>
            <a:endParaRPr b="0" lang="en-US" sz="4000" spc="-1" strike="noStrike">
              <a:solidFill>
                <a:srgbClr val="ffffff"/>
              </a:solidFill>
              <a:latin typeface="Corbel"/>
            </a:endParaRPr>
          </a:p>
        </p:txBody>
      </p:sp>
      <p:sp>
        <p:nvSpPr>
          <p:cNvPr id="46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68" name="Picture 3" descr=""/>
          <p:cNvPicPr/>
          <p:nvPr/>
        </p:nvPicPr>
        <p:blipFill>
          <a:blip r:embed="rId1"/>
          <a:stretch/>
        </p:blipFill>
        <p:spPr>
          <a:xfrm>
            <a:off x="2619000" y="2433600"/>
            <a:ext cx="6953760" cy="19908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6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67" name="Picture 3" descr=""/>
          <p:cNvPicPr/>
          <p:nvPr/>
        </p:nvPicPr>
        <p:blipFill>
          <a:blip r:embed="rId1"/>
          <a:stretch/>
        </p:blipFill>
        <p:spPr>
          <a:xfrm>
            <a:off x="2068200" y="2771640"/>
            <a:ext cx="6623640" cy="167688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Any advantages?</a:t>
            </a:r>
            <a:endParaRPr b="0" lang="en-US" sz="4000" spc="-1" strike="noStrike">
              <a:solidFill>
                <a:srgbClr val="ffffff"/>
              </a:solidFill>
              <a:latin typeface="Corbel"/>
            </a:endParaRPr>
          </a:p>
        </p:txBody>
      </p:sp>
      <p:sp>
        <p:nvSpPr>
          <p:cNvPr id="47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Panadol vs Tramadol</a:t>
            </a:r>
            <a:endParaRPr b="0" lang="en-US" sz="2200" spc="-1" strike="noStrike">
              <a:solidFill>
                <a:srgbClr val="ffffff"/>
              </a:solidFill>
              <a:latin typeface="Corbel"/>
            </a:endParaRPr>
          </a:p>
        </p:txBody>
      </p:sp>
      <p:pic>
        <p:nvPicPr>
          <p:cNvPr id="471" name="Picture 3" descr=""/>
          <p:cNvPicPr/>
          <p:nvPr/>
        </p:nvPicPr>
        <p:blipFill>
          <a:blip r:embed="rId1"/>
          <a:stretch/>
        </p:blipFill>
        <p:spPr>
          <a:xfrm>
            <a:off x="5354640" y="2011680"/>
            <a:ext cx="6661800" cy="4635360"/>
          </a:xfrm>
          <a:prstGeom prst="rect">
            <a:avLst/>
          </a:prstGeom>
          <a:ln>
            <a:noFill/>
          </a:ln>
        </p:spPr>
      </p:pic>
      <p:pic>
        <p:nvPicPr>
          <p:cNvPr id="472" name="Picture 2" descr="SciELO - Brasil - Reply on the Comments on When is Statistical Significance  not Significant?* Reply on the Comments on When is Statistical Significance  not Significant?*"/>
          <p:cNvPicPr/>
          <p:nvPr/>
        </p:nvPicPr>
        <p:blipFill>
          <a:blip r:embed="rId2"/>
          <a:stretch/>
        </p:blipFill>
        <p:spPr>
          <a:xfrm>
            <a:off x="173160" y="4329360"/>
            <a:ext cx="4775760" cy="177192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Any advantages?</a:t>
            </a:r>
            <a:endParaRPr b="0" lang="en-US" sz="4000" spc="-1" strike="noStrike">
              <a:solidFill>
                <a:srgbClr val="ffffff"/>
              </a:solidFill>
              <a:latin typeface="Corbel"/>
            </a:endParaRPr>
          </a:p>
        </p:txBody>
      </p:sp>
      <p:sp>
        <p:nvSpPr>
          <p:cNvPr id="47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Direction</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Effect Size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significance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Error</a:t>
            </a:r>
            <a:endParaRPr b="0" lang="en-US" sz="2200" spc="-1" strike="noStrike">
              <a:solidFill>
                <a:srgbClr val="ffffff"/>
              </a:solidFill>
              <a:latin typeface="Corbel"/>
            </a:endParaRPr>
          </a:p>
        </p:txBody>
      </p:sp>
      <p:pic>
        <p:nvPicPr>
          <p:cNvPr id="475" name="Picture 3" descr=""/>
          <p:cNvPicPr/>
          <p:nvPr/>
        </p:nvPicPr>
        <p:blipFill>
          <a:blip r:embed="rId1"/>
          <a:stretch/>
        </p:blipFill>
        <p:spPr>
          <a:xfrm>
            <a:off x="5354640" y="2011680"/>
            <a:ext cx="6661800" cy="463536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Difference </a:t>
            </a:r>
            <a:endParaRPr b="0" lang="en-US" sz="4000" spc="-1" strike="noStrike">
              <a:solidFill>
                <a:srgbClr val="ffffff"/>
              </a:solidFill>
              <a:latin typeface="Corbel"/>
            </a:endParaRPr>
          </a:p>
        </p:txBody>
      </p:sp>
      <p:sp>
        <p:nvSpPr>
          <p:cNvPr id="47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78" name="Picture 3" descr=""/>
          <p:cNvPicPr/>
          <p:nvPr/>
        </p:nvPicPr>
        <p:blipFill>
          <a:blip r:embed="rId1"/>
          <a:stretch/>
        </p:blipFill>
        <p:spPr>
          <a:xfrm>
            <a:off x="4305240" y="2011680"/>
            <a:ext cx="5024520" cy="447408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ratio</a:t>
            </a:r>
            <a:endParaRPr b="0" lang="en-US" sz="4000" spc="-1" strike="noStrike">
              <a:solidFill>
                <a:srgbClr val="ffffff"/>
              </a:solidFill>
              <a:latin typeface="Corbel"/>
            </a:endParaRPr>
          </a:p>
        </p:txBody>
      </p:sp>
      <p:sp>
        <p:nvSpPr>
          <p:cNvPr id="4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81" name="Picture 3" descr=""/>
          <p:cNvPicPr/>
          <p:nvPr/>
        </p:nvPicPr>
        <p:blipFill>
          <a:blip r:embed="rId1"/>
          <a:stretch/>
        </p:blipFill>
        <p:spPr>
          <a:xfrm>
            <a:off x="3524400" y="2484720"/>
            <a:ext cx="5553000" cy="359172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reporting</a:t>
            </a:r>
            <a:endParaRPr b="0" lang="en-US" sz="4000" spc="-1" strike="noStrike">
              <a:solidFill>
                <a:srgbClr val="ffffff"/>
              </a:solidFill>
              <a:latin typeface="Corbel"/>
            </a:endParaRPr>
          </a:p>
        </p:txBody>
      </p:sp>
      <p:sp>
        <p:nvSpPr>
          <p:cNvPr id="48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84" name="Picture 3" descr=""/>
          <p:cNvPicPr/>
          <p:nvPr/>
        </p:nvPicPr>
        <p:blipFill>
          <a:blip r:embed="rId1"/>
          <a:stretch/>
        </p:blipFill>
        <p:spPr>
          <a:xfrm>
            <a:off x="3646800" y="2352240"/>
            <a:ext cx="4896000" cy="436284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8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87" name="Picture 3" descr=""/>
          <p:cNvPicPr/>
          <p:nvPr/>
        </p:nvPicPr>
        <p:blipFill>
          <a:blip r:embed="rId1"/>
          <a:stretch/>
        </p:blipFill>
        <p:spPr>
          <a:xfrm>
            <a:off x="2117880" y="2259360"/>
            <a:ext cx="7954200" cy="326700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Statistical workflow </a:t>
            </a:r>
            <a:endParaRPr b="0" lang="en-US" sz="4000" spc="-1" strike="noStrike">
              <a:solidFill>
                <a:srgbClr val="ffffff"/>
              </a:solidFill>
              <a:latin typeface="Corbel"/>
            </a:endParaRPr>
          </a:p>
        </p:txBody>
      </p:sp>
      <p:sp>
        <p:nvSpPr>
          <p:cNvPr id="489"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handle statistical problems?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Good, bad, ugly, better??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491" name="" descr=""/>
          <p:cNvPicPr/>
          <p:nvPr/>
        </p:nvPicPr>
        <p:blipFill>
          <a:blip r:embed="rId1"/>
          <a:stretch/>
        </p:blipFill>
        <p:spPr>
          <a:xfrm>
            <a:off x="1524240" y="2651760"/>
            <a:ext cx="8717040" cy="328608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493" name="" descr=""/>
          <p:cNvPicPr/>
          <p:nvPr/>
        </p:nvPicPr>
        <p:blipFill>
          <a:blip r:embed="rId1"/>
          <a:stretch/>
        </p:blipFill>
        <p:spPr>
          <a:xfrm>
            <a:off x="1189080" y="2191320"/>
            <a:ext cx="9783720" cy="3843720"/>
          </a:xfrm>
          <a:prstGeom prst="rect">
            <a:avLst/>
          </a:prstGeom>
          <a:ln>
            <a:noFill/>
          </a:ln>
        </p:spPr>
      </p:pic>
      <p:sp>
        <p:nvSpPr>
          <p:cNvPr id="494" name="TextShape 2"/>
          <p:cNvSpPr txBox="1"/>
          <p:nvPr/>
        </p:nvSpPr>
        <p:spPr>
          <a:xfrm>
            <a:off x="5902200" y="3278160"/>
            <a:ext cx="465840" cy="346680"/>
          </a:xfrm>
          <a:prstGeom prst="rect">
            <a:avLst/>
          </a:prstGeom>
          <a:noFill/>
          <a:ln>
            <a:noFill/>
          </a:ln>
        </p:spPr>
        <p:txBody>
          <a:bodyPr lIns="90000" rIns="90000" tIns="45000" bIns="45000">
            <a:noAutofit/>
          </a:bodyPr>
          <a:p>
            <a:r>
              <a:rPr b="0" lang="en-US" sz="1800" spc="-1" strike="noStrike">
                <a:latin typeface="Arial"/>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pic>
        <p:nvPicPr>
          <p:cNvPr id="496" name="" descr=""/>
          <p:cNvPicPr/>
          <p:nvPr/>
        </p:nvPicPr>
        <p:blipFill>
          <a:blip r:embed="rId1"/>
          <a:stretch/>
        </p:blipFill>
        <p:spPr>
          <a:xfrm>
            <a:off x="2377800" y="2011320"/>
            <a:ext cx="7432920" cy="42058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16818</TotalTime>
  <Application>LibreOffice/6.4.7.2$Linux_X86_64 LibreOffice_project/40$Build-2</Application>
  <Words>2040</Words>
  <Paragraphs>591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2021-02-25T12:42:18Z</dcterms:created>
  <dc:creator>santarabantoosoo</dc:creator>
  <dc:description/>
  <dc:language>en-US</dc:language>
  <cp:lastModifiedBy/>
  <dcterms:modified xsi:type="dcterms:W3CDTF">2022-01-05T18:36:35Z</dcterms:modified>
  <cp:revision>662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139</vt:i4>
  </property>
</Properties>
</file>